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2" r:id="rId16"/>
    <p:sldId id="270"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7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30" r:id="rId75"/>
    <p:sldId id="331" r:id="rId76"/>
    <p:sldId id="332" r:id="rId77"/>
    <p:sldId id="333" r:id="rId78"/>
    <p:sldId id="334" r:id="rId79"/>
    <p:sldId id="335" r:id="rId80"/>
    <p:sldId id="336" r:id="rId81"/>
    <p:sldId id="337" r:id="rId82"/>
    <p:sldId id="338" r:id="rId83"/>
    <p:sldId id="339" r:id="rId84"/>
    <p:sldId id="340" r:id="rId85"/>
    <p:sldId id="341" r:id="rId86"/>
    <p:sldId id="342" r:id="rId87"/>
    <p:sldId id="343" r:id="rId88"/>
    <p:sldId id="344" r:id="rId89"/>
    <p:sldId id="345" r:id="rId90"/>
    <p:sldId id="346" r:id="rId91"/>
    <p:sldId id="347" r:id="rId92"/>
    <p:sldId id="348" r:id="rId93"/>
    <p:sldId id="349" r:id="rId94"/>
    <p:sldId id="350" r:id="rId95"/>
    <p:sldId id="351" r:id="rId96"/>
    <p:sldId id="352" r:id="rId97"/>
    <p:sldId id="353" r:id="rId98"/>
    <p:sldId id="354" r:id="rId99"/>
    <p:sldId id="355" r:id="rId100"/>
    <p:sldId id="356" r:id="rId101"/>
    <p:sldId id="357" r:id="rId102"/>
    <p:sldId id="358" r:id="rId103"/>
    <p:sldId id="359" r:id="rId104"/>
    <p:sldId id="360" r:id="rId105"/>
    <p:sldId id="361" r:id="rId106"/>
    <p:sldId id="362" r:id="rId107"/>
    <p:sldId id="363" r:id="rId108"/>
    <p:sldId id="364" r:id="rId109"/>
    <p:sldId id="365" r:id="rId110"/>
    <p:sldId id="366" r:id="rId111"/>
    <p:sldId id="367" r:id="rId112"/>
    <p:sldId id="368" r:id="rId113"/>
    <p:sldId id="369" r:id="rId114"/>
    <p:sldId id="370" r:id="rId115"/>
    <p:sldId id="371" r:id="rId116"/>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CAD7"/>
          </a:solidFill>
        </a:fill>
      </a:tcStyle>
    </a:wholeTbl>
    <a:band2H>
      <a:tcTxStyle/>
      <a:tcStyle>
        <a:tcBdr/>
        <a:fill>
          <a:solidFill>
            <a:srgbClr val="E7E7EC"/>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CD4CA"/>
          </a:solidFill>
        </a:fill>
      </a:tcStyle>
    </a:wholeTbl>
    <a:band2H>
      <a:tcTxStyle/>
      <a:tcStyle>
        <a:tcBdr/>
        <a:fill>
          <a:solidFill>
            <a:srgbClr val="F6EB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7D7D7"/>
          </a:solidFill>
        </a:fill>
      </a:tcStyle>
    </a:wholeTbl>
    <a:band2H>
      <a:tcTxStyle/>
      <a:tcStyle>
        <a:tcBdr/>
        <a:fill>
          <a:solidFill>
            <a:srgbClr val="ECECEC"/>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5" d="100"/>
          <a:sy n="55" d="100"/>
        </p:scale>
        <p:origin x="72" y="109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notesMaster" Target="notesMasters/notesMaster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viewProps" Target="viewProps.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pn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Arial"/>
      </a:defRPr>
    </a:lvl1pPr>
    <a:lvl2pPr indent="228600" defTabSz="457200" latinLnBrk="0">
      <a:defRPr sz="1200">
        <a:latin typeface="+mj-lt"/>
        <a:ea typeface="+mj-ea"/>
        <a:cs typeface="+mj-cs"/>
        <a:sym typeface="Arial"/>
      </a:defRPr>
    </a:lvl2pPr>
    <a:lvl3pPr indent="457200" defTabSz="457200" latinLnBrk="0">
      <a:defRPr sz="1200">
        <a:latin typeface="+mj-lt"/>
        <a:ea typeface="+mj-ea"/>
        <a:cs typeface="+mj-cs"/>
        <a:sym typeface="Arial"/>
      </a:defRPr>
    </a:lvl3pPr>
    <a:lvl4pPr indent="685800" defTabSz="457200" latinLnBrk="0">
      <a:defRPr sz="1200">
        <a:latin typeface="+mj-lt"/>
        <a:ea typeface="+mj-ea"/>
        <a:cs typeface="+mj-cs"/>
        <a:sym typeface="Arial"/>
      </a:defRPr>
    </a:lvl4pPr>
    <a:lvl5pPr indent="914400" defTabSz="457200" latinLnBrk="0">
      <a:defRPr sz="1200">
        <a:latin typeface="+mj-lt"/>
        <a:ea typeface="+mj-ea"/>
        <a:cs typeface="+mj-cs"/>
        <a:sym typeface="Arial"/>
      </a:defRPr>
    </a:lvl5pPr>
    <a:lvl6pPr indent="1143000" defTabSz="457200" latinLnBrk="0">
      <a:defRPr sz="1200">
        <a:latin typeface="+mj-lt"/>
        <a:ea typeface="+mj-ea"/>
        <a:cs typeface="+mj-cs"/>
        <a:sym typeface="Arial"/>
      </a:defRPr>
    </a:lvl6pPr>
    <a:lvl7pPr indent="1371600" defTabSz="457200" latinLnBrk="0">
      <a:defRPr sz="1200">
        <a:latin typeface="+mj-lt"/>
        <a:ea typeface="+mj-ea"/>
        <a:cs typeface="+mj-cs"/>
        <a:sym typeface="Arial"/>
      </a:defRPr>
    </a:lvl7pPr>
    <a:lvl8pPr indent="1600200" defTabSz="457200" latinLnBrk="0">
      <a:defRPr sz="1200">
        <a:latin typeface="+mj-lt"/>
        <a:ea typeface="+mj-ea"/>
        <a:cs typeface="+mj-cs"/>
        <a:sym typeface="Arial"/>
      </a:defRPr>
    </a:lvl8pPr>
    <a:lvl9pPr indent="1828800" defTabSz="457200" latinLnBrk="0">
      <a:defRPr sz="1200">
        <a:latin typeface="+mj-lt"/>
        <a:ea typeface="+mj-ea"/>
        <a:cs typeface="+mj-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5e Figure + Caption">
    <p:spTree>
      <p:nvGrpSpPr>
        <p:cNvPr id="1" name=""/>
        <p:cNvGrpSpPr/>
        <p:nvPr/>
      </p:nvGrpSpPr>
      <p:grpSpPr>
        <a:xfrm>
          <a:off x="0" y="0"/>
          <a:ext cx="0" cy="0"/>
          <a:chOff x="0" y="0"/>
          <a:chExt cx="0" cy="0"/>
        </a:xfrm>
      </p:grpSpPr>
      <p:sp>
        <p:nvSpPr>
          <p:cNvPr id="23" name="Title Text"/>
          <p:cNvSpPr txBox="1">
            <a:spLocks noGrp="1"/>
          </p:cNvSpPr>
          <p:nvPr>
            <p:ph type="title"/>
          </p:nvPr>
        </p:nvSpPr>
        <p:spPr>
          <a:xfrm>
            <a:off x="249435" y="-1"/>
            <a:ext cx="8513565" cy="807816"/>
          </a:xfrm>
          <a:prstGeom prst="rect">
            <a:avLst/>
          </a:prstGeom>
        </p:spPr>
        <p:txBody>
          <a:bodyPr/>
          <a:lstStyle/>
          <a:p>
            <a:r>
              <a:t>Title Text</a:t>
            </a:r>
          </a:p>
        </p:txBody>
      </p:sp>
      <p:sp>
        <p:nvSpPr>
          <p:cNvPr id="24" name="Body Level One…"/>
          <p:cNvSpPr txBox="1">
            <a:spLocks noGrp="1"/>
          </p:cNvSpPr>
          <p:nvPr>
            <p:ph type="body" sz="quarter" idx="1"/>
          </p:nvPr>
        </p:nvSpPr>
        <p:spPr>
          <a:xfrm>
            <a:off x="457200" y="5831015"/>
            <a:ext cx="8229600" cy="581001"/>
          </a:xfrm>
          <a:prstGeom prst="rect">
            <a:avLst/>
          </a:prstGeom>
        </p:spPr>
        <p:txBody>
          <a:bodyPr anchor="b"/>
          <a:lstStyle>
            <a:lvl1pPr marL="0" indent="0">
              <a:spcBef>
                <a:spcPts val="0"/>
              </a:spcBef>
              <a:buClrTx/>
              <a:buSzTx/>
              <a:buFontTx/>
              <a:buNone/>
              <a:defRPr sz="3600" b="1">
                <a:solidFill>
                  <a:srgbClr val="007FA3"/>
                </a:solidFill>
                <a:latin typeface="Times New Roman"/>
                <a:ea typeface="Times New Roman"/>
                <a:cs typeface="Times New Roman"/>
                <a:sym typeface="Times New Roman"/>
              </a:defRPr>
            </a:lvl1pPr>
            <a:lvl2pPr marL="0" indent="228600">
              <a:spcBef>
                <a:spcPts val="0"/>
              </a:spcBef>
              <a:buClrTx/>
              <a:buSzTx/>
              <a:buFontTx/>
              <a:buNone/>
              <a:defRPr sz="3600" b="1">
                <a:solidFill>
                  <a:srgbClr val="007FA3"/>
                </a:solidFill>
                <a:latin typeface="Times New Roman"/>
                <a:ea typeface="Times New Roman"/>
                <a:cs typeface="Times New Roman"/>
                <a:sym typeface="Times New Roman"/>
              </a:defRPr>
            </a:lvl2pPr>
            <a:lvl3pPr marL="0" indent="457200">
              <a:spcBef>
                <a:spcPts val="0"/>
              </a:spcBef>
              <a:buClrTx/>
              <a:buSzTx/>
              <a:buFontTx/>
              <a:buNone/>
              <a:defRPr sz="3600" b="1">
                <a:solidFill>
                  <a:srgbClr val="007FA3"/>
                </a:solidFill>
                <a:latin typeface="Times New Roman"/>
                <a:ea typeface="Times New Roman"/>
                <a:cs typeface="Times New Roman"/>
                <a:sym typeface="Times New Roman"/>
              </a:defRPr>
            </a:lvl3pPr>
            <a:lvl4pPr marL="0" indent="685800">
              <a:spcBef>
                <a:spcPts val="0"/>
              </a:spcBef>
              <a:buClrTx/>
              <a:buSzTx/>
              <a:buFontTx/>
              <a:buNone/>
              <a:defRPr sz="3600" b="1">
                <a:solidFill>
                  <a:srgbClr val="007FA3"/>
                </a:solidFill>
                <a:latin typeface="Times New Roman"/>
                <a:ea typeface="Times New Roman"/>
                <a:cs typeface="Times New Roman"/>
                <a:sym typeface="Times New Roman"/>
              </a:defRPr>
            </a:lvl4pPr>
            <a:lvl5pPr marL="0" indent="914400">
              <a:spcBef>
                <a:spcPts val="0"/>
              </a:spcBef>
              <a:buClrTx/>
              <a:buSzTx/>
              <a:buFontTx/>
              <a:buNone/>
              <a:defRPr sz="3600" b="1">
                <a:solidFill>
                  <a:srgbClr val="007FA3"/>
                </a:solidFill>
                <a:latin typeface="Times New Roman"/>
                <a:ea typeface="Times New Roman"/>
                <a:cs typeface="Times New Roman"/>
                <a:sym typeface="Times New Roman"/>
              </a:defRPr>
            </a:lvl5pPr>
          </a:lstStyle>
          <a:p>
            <a:r>
              <a:t>Body Level One</a:t>
            </a:r>
          </a:p>
          <a:p>
            <a:pPr lvl="1"/>
            <a:r>
              <a:t>Body Level Two</a:t>
            </a:r>
          </a:p>
          <a:p>
            <a:pPr lvl="2"/>
            <a:r>
              <a:t>Body Level Three</a:t>
            </a:r>
          </a:p>
          <a:p>
            <a:pPr lvl="3"/>
            <a:r>
              <a:t>Body Level Four</a:t>
            </a:r>
          </a:p>
          <a:p>
            <a:pPr lvl="4"/>
            <a:r>
              <a:t>Body Level Five</a:t>
            </a:r>
          </a:p>
        </p:txBody>
      </p:sp>
      <p:sp>
        <p:nvSpPr>
          <p:cNvPr id="25" name="Slide Number"/>
          <p:cNvSpPr txBox="1">
            <a:spLocks noGrp="1"/>
          </p:cNvSpPr>
          <p:nvPr>
            <p:ph type="sldNum" sz="quarter" idx="2"/>
          </p:nvPr>
        </p:nvSpPr>
        <p:spPr>
          <a:xfrm>
            <a:off x="8789857" y="97180"/>
            <a:ext cx="231238" cy="214661"/>
          </a:xfrm>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5e Title &amp; Content">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58233" y="0"/>
            <a:ext cx="8513234" cy="816042"/>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chor="b">
            <a:normAutofit/>
          </a:bodyPr>
          <a:lstStyle/>
          <a:p>
            <a:r>
              <a:t>Title Text</a:t>
            </a:r>
          </a:p>
        </p:txBody>
      </p:sp>
      <p:pic>
        <p:nvPicPr>
          <p:cNvPr id="3" name="Shape 15" descr="Shape 15"/>
          <p:cNvPicPr>
            <a:picLocks noChangeAspect="1"/>
          </p:cNvPicPr>
          <p:nvPr/>
        </p:nvPicPr>
        <p:blipFill>
          <a:blip r:embed="rId4">
            <a:extLst/>
          </a:blip>
          <a:stretch>
            <a:fillRect/>
          </a:stretch>
        </p:blipFill>
        <p:spPr>
          <a:xfrm>
            <a:off x="443971" y="6429709"/>
            <a:ext cx="918000" cy="279915"/>
          </a:xfrm>
          <a:prstGeom prst="rect">
            <a:avLst/>
          </a:prstGeom>
          <a:ln w="12700">
            <a:miter lim="400000"/>
          </a:ln>
        </p:spPr>
      </p:pic>
      <p:sp>
        <p:nvSpPr>
          <p:cNvPr id="4" name="Shape 16"/>
          <p:cNvSpPr txBox="1"/>
          <p:nvPr/>
        </p:nvSpPr>
        <p:spPr>
          <a:xfrm>
            <a:off x="1600199" y="6429343"/>
            <a:ext cx="7162801" cy="281901"/>
          </a:xfrm>
          <a:prstGeom prst="rect">
            <a:avLst/>
          </a:prstGeom>
          <a:ln w="12700">
            <a:miter lim="400000"/>
          </a:ln>
          <a:extLst>
            <a:ext uri="{C572A759-6A51-4108-AA02-DFA0A04FC94B}">
              <ma14:wrappingTextBoxFlag xmlns:ma14="http://schemas.microsoft.com/office/mac/drawingml/2011/main" xmlns="" val="1"/>
            </a:ext>
          </a:extLst>
        </p:spPr>
        <p:txBody>
          <a:bodyPr lIns="45699" tIns="45699" rIns="45699" bIns="45699">
            <a:spAutoFit/>
          </a:bodyPr>
          <a:lstStyle>
            <a:lvl1pPr algn="r">
              <a:defRPr sz="1200">
                <a:latin typeface="Verdana"/>
                <a:ea typeface="Verdana"/>
                <a:cs typeface="Verdana"/>
                <a:sym typeface="Verdana"/>
              </a:defRPr>
            </a:lvl1pPr>
          </a:lstStyle>
          <a:p>
            <a:r>
              <a:t>Copyright © 2019, 2015, 2012 Pearson Education, Inc. All Rights Reserved</a:t>
            </a:r>
          </a:p>
        </p:txBody>
      </p:sp>
      <p:sp>
        <p:nvSpPr>
          <p:cNvPr id="5" name="Body Level One…"/>
          <p:cNvSpPr txBox="1">
            <a:spLocks noGrp="1"/>
          </p:cNvSpPr>
          <p:nvPr>
            <p:ph type="body" idx="1"/>
          </p:nvPr>
        </p:nvSpPr>
        <p:spPr>
          <a:xfrm>
            <a:off x="400049" y="913012"/>
            <a:ext cx="8229601" cy="5031976"/>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ormAutofit/>
          </a:bodyPr>
          <a:lstStyle>
            <a:lvl2pPr marL="787400" indent="-228600"/>
            <a:lvl3pPr marL="1193800" indent="-177800"/>
            <a:lvl4pPr marL="1701800" indent="-228600"/>
            <a:lvl5pPr marL="2108200" indent="-177800"/>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4419600" y="6172200"/>
            <a:ext cx="2133600" cy="368301"/>
          </a:xfrm>
          <a:prstGeom prst="rect">
            <a:avLst/>
          </a:prstGeom>
          <a:ln w="12700">
            <a:miter lim="400000"/>
          </a:ln>
        </p:spPr>
        <p:txBody>
          <a:bodyPr wrap="none" lIns="45699" tIns="45699" rIns="45699" bIns="45699" anchor="ctr">
            <a:spAutoFit/>
          </a:bodyPr>
          <a:lstStyle>
            <a:lvl1pPr algn="r">
              <a:defRPr sz="900">
                <a:solidFill>
                  <a:srgbClr val="FFFFFF"/>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Lst>
  <p:transition spd="med"/>
  <p:txStyles>
    <p:titleStyle>
      <a:lvl1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1pPr>
      <a:lvl2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2pPr>
      <a:lvl3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3pPr>
      <a:lvl4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4pPr>
      <a:lvl5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5pPr>
      <a:lvl6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6pPr>
      <a:lvl7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7pPr>
      <a:lvl8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8pPr>
      <a:lvl9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9pPr>
    </p:titleStyle>
    <p:bodyStyle>
      <a:lvl1pPr marL="304800" marR="0" indent="-2032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1pPr>
      <a:lvl2pPr marL="835025" marR="0" indent="-276225"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2pPr>
      <a:lvl3pPr marL="1206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3pPr>
      <a:lvl4pPr marL="1663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4pPr>
      <a:lvl5pPr marL="21209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5pPr>
      <a:lvl6pPr marL="25781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6pPr>
      <a:lvl7pPr marL="30353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7pPr>
      <a:lvl8pPr marL="3492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8pPr>
      <a:lvl9pPr marL="3949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9pPr>
    </p:bodyStyle>
    <p:otherStyle>
      <a:lvl1pPr marL="0" marR="0" indent="0" algn="r" defTabSz="91440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1pPr>
      <a:lvl2pPr marL="0" marR="0" indent="0" algn="r" defTabSz="91440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2pPr>
      <a:lvl3pPr marL="0" marR="0" indent="0" algn="r" defTabSz="91440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3pPr>
      <a:lvl4pPr marL="0" marR="0" indent="0" algn="r" defTabSz="91440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4pPr>
      <a:lvl5pPr marL="0" marR="0" indent="0" algn="r" defTabSz="91440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5pPr>
      <a:lvl6pPr marL="0" marR="0" indent="0" algn="r" defTabSz="91440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6pPr>
      <a:lvl7pPr marL="0" marR="0" indent="0" algn="r" defTabSz="91440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7pPr>
      <a:lvl8pPr marL="0" marR="0" indent="0" algn="r" defTabSz="91440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8pPr>
      <a:lvl9pPr marL="0" marR="0" indent="0" algn="r" defTabSz="91440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xml"/><Relationship Id="rId4" Type="http://schemas.openxmlformats.org/officeDocument/2006/relationships/image" Target="../media/image23.jpe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1.xml"/><Relationship Id="rId4" Type="http://schemas.openxmlformats.org/officeDocument/2006/relationships/image" Target="../media/image40.jpeg"/></Relationships>
</file>

<file path=ppt/slides/_rels/slide85.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1.xml"/><Relationship Id="rId4" Type="http://schemas.openxmlformats.org/officeDocument/2006/relationships/image" Target="../media/image40.jpeg"/></Relationships>
</file>

<file path=ppt/slides/_rels/slide8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44.jpeg"/><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image" Target="../media/image45.jpeg"/><Relationship Id="rId1" Type="http://schemas.openxmlformats.org/officeDocument/2006/relationships/slideLayout" Target="../slideLayouts/slideLayout1.xml"/><Relationship Id="rId4" Type="http://schemas.openxmlformats.org/officeDocument/2006/relationships/image" Target="../media/image44.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Shape 195"/>
          <p:cNvSpPr txBox="1">
            <a:spLocks noGrp="1"/>
          </p:cNvSpPr>
          <p:nvPr>
            <p:ph type="title"/>
          </p:nvPr>
        </p:nvSpPr>
        <p:spPr>
          <a:prstGeom prst="rect">
            <a:avLst/>
          </a:prstGeom>
        </p:spPr>
        <p:txBody>
          <a:bodyPr lIns="0" tIns="0" rIns="0" bIns="0"/>
          <a:lstStyle/>
          <a:p>
            <a:pPr defTabSz="713231">
              <a:defRPr sz="3432"/>
            </a:pPr>
            <a:r>
              <a:t>Data Structures and Abstractions with Java</a:t>
            </a:r>
            <a:r>
              <a:rPr baseline="30018"/>
              <a:t>™</a:t>
            </a:r>
          </a:p>
        </p:txBody>
      </p:sp>
      <p:sp>
        <p:nvSpPr>
          <p:cNvPr id="44" name="Shape 196"/>
          <p:cNvSpPr txBox="1">
            <a:spLocks noGrp="1"/>
          </p:cNvSpPr>
          <p:nvPr>
            <p:ph type="body" idx="1"/>
          </p:nvPr>
        </p:nvSpPr>
        <p:spPr>
          <a:prstGeom prst="rect">
            <a:avLst/>
          </a:prstGeom>
        </p:spPr>
        <p:txBody>
          <a:bodyPr lIns="0" tIns="0" rIns="0" bIns="0"/>
          <a:lstStyle/>
          <a:p>
            <a:pPr marL="0" indent="0">
              <a:spcBef>
                <a:spcPts val="0"/>
              </a:spcBef>
              <a:buSzTx/>
              <a:buNone/>
              <a:defRPr sz="2000">
                <a:solidFill>
                  <a:srgbClr val="007FA3"/>
                </a:solidFill>
              </a:defRPr>
            </a:pPr>
            <a:r>
              <a:rPr dirty="0"/>
              <a:t>5</a:t>
            </a:r>
            <a:r>
              <a:rPr baseline="30000" dirty="0"/>
              <a:t>th</a:t>
            </a:r>
            <a:r>
              <a:rPr dirty="0"/>
              <a:t> Edition</a:t>
            </a:r>
          </a:p>
        </p:txBody>
      </p:sp>
      <p:sp>
        <p:nvSpPr>
          <p:cNvPr id="45" name="Shape 198"/>
          <p:cNvSpPr txBox="1"/>
          <p:nvPr/>
        </p:nvSpPr>
        <p:spPr>
          <a:xfrm>
            <a:off x="4693079" y="2288903"/>
            <a:ext cx="3657601" cy="45237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noAutofit/>
          </a:bodyPr>
          <a:lstStyle>
            <a:lvl1pPr defTabSz="685800">
              <a:defRPr sz="3300" b="1">
                <a:solidFill>
                  <a:srgbClr val="007FA3"/>
                </a:solidFill>
                <a:latin typeface="Times New Roman"/>
                <a:ea typeface="Times New Roman"/>
                <a:cs typeface="Times New Roman"/>
                <a:sym typeface="Times New Roman"/>
              </a:defRPr>
            </a:lvl1pPr>
          </a:lstStyle>
          <a:p>
            <a:r>
              <a:rPr lang="en-US" sz="4100" dirty="0"/>
              <a:t>Module 10 - Lists</a:t>
            </a:r>
            <a:endParaRPr sz="4100" dirty="0"/>
          </a:p>
        </p:txBody>
      </p:sp>
      <p:sp>
        <p:nvSpPr>
          <p:cNvPr id="46" name="Shape 199"/>
          <p:cNvSpPr txBox="1"/>
          <p:nvPr/>
        </p:nvSpPr>
        <p:spPr>
          <a:xfrm>
            <a:off x="4693079" y="5118878"/>
            <a:ext cx="4247452" cy="1078722"/>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noAutofit/>
          </a:bodyPr>
          <a:lstStyle>
            <a:lvl1pPr>
              <a:defRPr sz="4400" b="1">
                <a:solidFill>
                  <a:srgbClr val="007FA3"/>
                </a:solidFill>
                <a:latin typeface="Times New Roman"/>
                <a:ea typeface="Times New Roman"/>
                <a:cs typeface="Times New Roman"/>
                <a:sym typeface="Times New Roman"/>
              </a:defRPr>
            </a:lvl1pPr>
          </a:lstStyle>
          <a:p>
            <a:r>
              <a:rPr lang="en-US" sz="2000" dirty="0"/>
              <a:t>Including:</a:t>
            </a:r>
          </a:p>
          <a:p>
            <a:r>
              <a:rPr lang="en-US" sz="2000" dirty="0"/>
              <a:t>Chapter 10 – </a:t>
            </a:r>
            <a:r>
              <a:rPr sz="2000" dirty="0"/>
              <a:t>Lists</a:t>
            </a:r>
            <a:endParaRPr lang="en-US" sz="2000" dirty="0"/>
          </a:p>
          <a:p>
            <a:r>
              <a:rPr lang="en-US" sz="2000" dirty="0"/>
              <a:t>Java Interlude 6 – Mutable and Immutable Objects</a:t>
            </a:r>
          </a:p>
          <a:p>
            <a:r>
              <a:rPr lang="en-US" sz="2000" dirty="0"/>
              <a:t>Chapter 11 – List Implementation that uses an array</a:t>
            </a:r>
          </a:p>
          <a:p>
            <a:r>
              <a:rPr lang="en-US" sz="2000" dirty="0"/>
              <a:t>Chapter 12 – List Implementation that used linked data</a:t>
            </a:r>
          </a:p>
          <a:p>
            <a:r>
              <a:rPr lang="en-US" sz="2000" dirty="0"/>
              <a:t>Chapter 17 – Sorted Lists</a:t>
            </a:r>
          </a:p>
          <a:p>
            <a:r>
              <a:rPr lang="en-US" sz="2000" dirty="0"/>
              <a:t>Chapter 18 – Inheritance and Lists</a:t>
            </a:r>
            <a:endParaRPr sz="2000" dirty="0"/>
          </a:p>
        </p:txBody>
      </p:sp>
      <p:pic>
        <p:nvPicPr>
          <p:cNvPr id="47" name="Picture 6" descr="Picture 6"/>
          <p:cNvPicPr>
            <a:picLocks noChangeAspect="1"/>
          </p:cNvPicPr>
          <p:nvPr/>
        </p:nvPicPr>
        <p:blipFill>
          <a:blip r:embed="rId2">
            <a:extLst/>
          </a:blip>
          <a:stretch>
            <a:fillRect/>
          </a:stretch>
        </p:blipFill>
        <p:spPr>
          <a:xfrm>
            <a:off x="379413" y="1421040"/>
            <a:ext cx="4124641" cy="4776560"/>
          </a:xfrm>
          <a:prstGeom prst="rect">
            <a:avLst/>
          </a:prstGeom>
          <a:ln w="12700">
            <a:miter lim="400000"/>
          </a:ln>
          <a:effectLst>
            <a:outerShdw blurRad="50800" dist="38100" dir="2700000" rotWithShape="0">
              <a:srgbClr val="000000">
                <a:alpha val="40000"/>
              </a:srgbClr>
            </a:outerShdw>
          </a:effec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1"/>
          <p:cNvSpPr txBox="1">
            <a:spLocks noGrp="1"/>
          </p:cNvSpPr>
          <p:nvPr>
            <p:ph type="title"/>
          </p:nvPr>
        </p:nvSpPr>
        <p:spPr>
          <a:prstGeom prst="rect">
            <a:avLst/>
          </a:prstGeom>
        </p:spPr>
        <p:txBody>
          <a:bodyPr>
            <a:normAutofit fontScale="90000"/>
          </a:bodyPr>
          <a:lstStyle/>
          <a:p>
            <a:r>
              <a:t>Using the ADT List</a:t>
            </a:r>
          </a:p>
        </p:txBody>
      </p:sp>
      <p:sp>
        <p:nvSpPr>
          <p:cNvPr id="79" name="FIGURE 10-3 A list of numbers that identify runners in the order in which they finished"/>
          <p:cNvSpPr txBox="1">
            <a:spLocks noGrp="1"/>
          </p:cNvSpPr>
          <p:nvPr>
            <p:ph type="body" sz="quarter" idx="1"/>
          </p:nvPr>
        </p:nvSpPr>
        <p:spPr>
          <a:xfrm>
            <a:off x="365759" y="5794455"/>
            <a:ext cx="8613539" cy="635254"/>
          </a:xfrm>
          <a:prstGeom prst="rect">
            <a:avLst/>
          </a:prstGeom>
        </p:spPr>
        <p:txBody>
          <a:bodyPr/>
          <a:lstStyle>
            <a:lvl1pPr defTabSz="365760">
              <a:defRPr sz="1760"/>
            </a:lvl1pPr>
          </a:lstStyle>
          <a:p>
            <a:r>
              <a:t>FIGURE 10-3 A list of numbers that identify runners in the order in which they finished</a:t>
            </a:r>
          </a:p>
        </p:txBody>
      </p:sp>
      <p:pic>
        <p:nvPicPr>
          <p:cNvPr id="80" name="A picture of 4 athletes running towards a finishing line and number 16 is winner, number 4 is in second position, number 33 is in third position and number 27 is in last position.&#10;&#10;Picture 2" descr="A picture of 4 athletes running towards a finishing line and number 16 is winner, number 4 is in second position, number 33 is in third position and number 27 is in last position.Picture 2"/>
          <p:cNvPicPr>
            <a:picLocks noChangeAspect="1"/>
          </p:cNvPicPr>
          <p:nvPr/>
        </p:nvPicPr>
        <p:blipFill>
          <a:blip r:embed="rId2">
            <a:extLst/>
          </a:blip>
          <a:stretch>
            <a:fillRect/>
          </a:stretch>
        </p:blipFill>
        <p:spPr>
          <a:xfrm>
            <a:off x="1361970" y="708920"/>
            <a:ext cx="5674745" cy="4910836"/>
          </a:xfrm>
          <a:prstGeom prst="rect">
            <a:avLst/>
          </a:prstGeom>
          <a:ln w="12700">
            <a:miter lim="400000"/>
          </a:ln>
        </p:spPr>
      </p:pic>
    </p:spTree>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1"/>
          <p:cNvSpPr txBox="1">
            <a:spLocks noGrp="1"/>
          </p:cNvSpPr>
          <p:nvPr>
            <p:ph type="title"/>
          </p:nvPr>
        </p:nvSpPr>
        <p:spPr>
          <a:prstGeom prst="rect">
            <a:avLst/>
          </a:prstGeom>
        </p:spPr>
        <p:txBody>
          <a:bodyPr/>
          <a:lstStyle>
            <a:lvl1pPr defTabSz="795527">
              <a:defRPr sz="3828"/>
            </a:lvl1pPr>
          </a:lstStyle>
          <a:p>
            <a:r>
              <a:t>Inheritance to Implement  a Sorted List</a:t>
            </a:r>
          </a:p>
        </p:txBody>
      </p:sp>
      <p:sp>
        <p:nvSpPr>
          <p:cNvPr id="54" name="Content Placeholder 2"/>
          <p:cNvSpPr txBox="1">
            <a:spLocks noGrp="1"/>
          </p:cNvSpPr>
          <p:nvPr>
            <p:ph type="body" sz="quarter" idx="1"/>
          </p:nvPr>
        </p:nvSpPr>
        <p:spPr>
          <a:xfrm>
            <a:off x="443971" y="4910644"/>
            <a:ext cx="8229601" cy="1519065"/>
          </a:xfrm>
          <a:prstGeom prst="rect">
            <a:avLst/>
          </a:prstGeom>
        </p:spPr>
        <p:txBody>
          <a:bodyPr/>
          <a:lstStyle/>
          <a:p>
            <a:pPr defTabSz="630936">
              <a:defRPr sz="2484"/>
            </a:pPr>
            <a:r>
              <a:t>Although </a:t>
            </a:r>
            <a:r>
              <a:rPr>
                <a:latin typeface="Courier New"/>
                <a:ea typeface="Courier New"/>
                <a:cs typeface="Courier New"/>
                <a:sym typeface="Courier New"/>
              </a:rPr>
              <a:t>SortedList</a:t>
            </a:r>
            <a:r>
              <a:t> conveniently inherits methods such as </a:t>
            </a:r>
            <a:r>
              <a:rPr>
                <a:latin typeface="Courier New"/>
                <a:ea typeface="Courier New"/>
                <a:cs typeface="Courier New"/>
                <a:sym typeface="Courier New"/>
              </a:rPr>
              <a:t>isEmpty</a:t>
            </a:r>
            <a:r>
              <a:t> from </a:t>
            </a:r>
            <a:r>
              <a:rPr>
                <a:latin typeface="Courier New"/>
                <a:ea typeface="Courier New"/>
                <a:cs typeface="Courier New"/>
                <a:sym typeface="Courier New"/>
              </a:rPr>
              <a:t>LList</a:t>
            </a:r>
            <a:r>
              <a:t>, it also inherits two methods that a client can use to destroy the order of a sorted list.</a:t>
            </a:r>
          </a:p>
        </p:txBody>
      </p:sp>
      <p:sp>
        <p:nvSpPr>
          <p:cNvPr id="55" name="/** Adds newEntry to the list at position newPosition. */…"/>
          <p:cNvSpPr txBox="1"/>
          <p:nvPr/>
        </p:nvSpPr>
        <p:spPr>
          <a:xfrm>
            <a:off x="249435" y="2062479"/>
            <a:ext cx="8563010" cy="17424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spcBef>
                <a:spcPts val="600"/>
              </a:spcBef>
              <a:tabLst>
                <a:tab pos="342900" algn="l"/>
              </a:tabLst>
              <a:defRPr sz="1800">
                <a:solidFill>
                  <a:srgbClr val="008400"/>
                </a:solidFill>
                <a:latin typeface="Menlo"/>
                <a:ea typeface="Menlo"/>
                <a:cs typeface="Menlo"/>
                <a:sym typeface="Menlo"/>
              </a:defRPr>
            </a:pPr>
            <a:r>
              <a:rPr>
                <a:solidFill>
                  <a:srgbClr val="000000"/>
                </a:solidFill>
              </a:rPr>
              <a:t>    </a:t>
            </a:r>
            <a:r>
              <a:t>/** Adds newEntry to the list at position newPosition. */</a:t>
            </a:r>
            <a:endParaRPr>
              <a:solidFill>
                <a:srgbClr val="000000"/>
              </a:solidFill>
              <a:latin typeface="+mj-lt"/>
              <a:ea typeface="+mj-ea"/>
              <a:cs typeface="+mj-cs"/>
              <a:sym typeface="Helvetica"/>
            </a:endParaRPr>
          </a:p>
          <a:p>
            <a:pPr defTabSz="344804">
              <a:spcBef>
                <a:spcPts val="600"/>
              </a:spcBef>
              <a:tabLst>
                <a:tab pos="342900" algn="l"/>
              </a:tabLst>
              <a:defRPr sz="1800">
                <a:latin typeface="Menlo"/>
                <a:ea typeface="Menlo"/>
                <a:cs typeface="Menlo"/>
                <a:sym typeface="Menlo"/>
              </a:defRPr>
            </a:pPr>
            <a:r>
              <a:t>    </a:t>
            </a:r>
            <a:r>
              <a:rPr>
                <a:solidFill>
                  <a:srgbClr val="BA2DA2"/>
                </a:solidFill>
              </a:rPr>
              <a:t>public</a:t>
            </a:r>
            <a:r>
              <a:t> </a:t>
            </a:r>
            <a:r>
              <a:rPr>
                <a:solidFill>
                  <a:srgbClr val="BA2DA2"/>
                </a:solidFill>
              </a:rPr>
              <a:t>void</a:t>
            </a:r>
            <a:r>
              <a:t> add(</a:t>
            </a:r>
            <a:r>
              <a:rPr>
                <a:solidFill>
                  <a:srgbClr val="BA2DA2"/>
                </a:solidFill>
              </a:rPr>
              <a:t>int</a:t>
            </a:r>
            <a:r>
              <a:t> newPosition, T newEntry);</a:t>
            </a:r>
            <a:endParaRPr>
              <a:latin typeface="+mj-lt"/>
              <a:ea typeface="+mj-ea"/>
              <a:cs typeface="+mj-cs"/>
              <a:sym typeface="Helvetica"/>
            </a:endParaRPr>
          </a:p>
          <a:p>
            <a:pPr defTabSz="344804">
              <a:spcBef>
                <a:spcPts val="600"/>
              </a:spcBef>
              <a:tabLst>
                <a:tab pos="342900" algn="l"/>
              </a:tabLst>
              <a:defRPr sz="1800">
                <a:solidFill>
                  <a:srgbClr val="008400"/>
                </a:solidFill>
                <a:latin typeface="Menlo"/>
                <a:ea typeface="Menlo"/>
                <a:cs typeface="Menlo"/>
                <a:sym typeface="Menlo"/>
              </a:defRPr>
            </a:pPr>
            <a:r>
              <a:rPr>
                <a:solidFill>
                  <a:srgbClr val="000000"/>
                </a:solidFill>
              </a:rPr>
              <a:t>    </a:t>
            </a:r>
            <a:r>
              <a:t>/** Replaces the entry at givenPosition with newEntry. */</a:t>
            </a:r>
            <a:endParaRPr>
              <a:solidFill>
                <a:srgbClr val="000000"/>
              </a:solidFill>
              <a:latin typeface="+mj-lt"/>
              <a:ea typeface="+mj-ea"/>
              <a:cs typeface="+mj-cs"/>
              <a:sym typeface="Helvetica"/>
            </a:endParaRPr>
          </a:p>
          <a:p>
            <a:pPr defTabSz="344804">
              <a:spcBef>
                <a:spcPts val="600"/>
              </a:spcBef>
              <a:tabLst>
                <a:tab pos="342900" algn="l"/>
              </a:tabLst>
              <a:defRPr sz="1800">
                <a:latin typeface="Menlo"/>
                <a:ea typeface="Menlo"/>
                <a:cs typeface="Menlo"/>
                <a:sym typeface="Menlo"/>
              </a:defRPr>
            </a:pPr>
            <a:r>
              <a:t>    </a:t>
            </a:r>
            <a:r>
              <a:rPr>
                <a:solidFill>
                  <a:srgbClr val="BA2DA2"/>
                </a:solidFill>
              </a:rPr>
              <a:t>public</a:t>
            </a:r>
            <a:r>
              <a:t> T replace(</a:t>
            </a:r>
            <a:r>
              <a:rPr>
                <a:solidFill>
                  <a:srgbClr val="BA2DA2"/>
                </a:solidFill>
              </a:rPr>
              <a:t>int</a:t>
            </a:r>
            <a:r>
              <a:t> givenPosition, T newEntry);</a:t>
            </a:r>
            <a:endParaRPr>
              <a:latin typeface="+mj-lt"/>
              <a:ea typeface="+mj-ea"/>
              <a:cs typeface="+mj-cs"/>
              <a:sym typeface="Helvetica"/>
            </a:endParaRPr>
          </a:p>
        </p:txBody>
      </p:sp>
    </p:spTree>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le 1"/>
          <p:cNvSpPr txBox="1">
            <a:spLocks noGrp="1"/>
          </p:cNvSpPr>
          <p:nvPr>
            <p:ph type="title"/>
          </p:nvPr>
        </p:nvSpPr>
        <p:spPr>
          <a:prstGeom prst="rect">
            <a:avLst/>
          </a:prstGeom>
        </p:spPr>
        <p:txBody>
          <a:bodyPr/>
          <a:lstStyle>
            <a:lvl1pPr defTabSz="813816">
              <a:defRPr sz="3916"/>
            </a:lvl1pPr>
          </a:lstStyle>
          <a:p>
            <a:r>
              <a:t>Inheritance to Implement a Sorted List</a:t>
            </a:r>
          </a:p>
        </p:txBody>
      </p:sp>
      <p:sp>
        <p:nvSpPr>
          <p:cNvPr id="58" name="Content Placeholder 2"/>
          <p:cNvSpPr txBox="1">
            <a:spLocks noGrp="1"/>
          </p:cNvSpPr>
          <p:nvPr>
            <p:ph type="body" idx="1"/>
          </p:nvPr>
        </p:nvSpPr>
        <p:spPr>
          <a:prstGeom prst="rect">
            <a:avLst/>
          </a:prstGeom>
        </p:spPr>
        <p:txBody>
          <a:bodyPr/>
          <a:lstStyle/>
          <a:p>
            <a:r>
              <a:t>Possible ways to avoid the pitfall</a:t>
            </a:r>
          </a:p>
          <a:p>
            <a:pPr lvl="1"/>
            <a:r>
              <a:t>Use </a:t>
            </a:r>
            <a:r>
              <a:rPr b="1">
                <a:latin typeface="Courier New"/>
                <a:ea typeface="Courier New"/>
                <a:cs typeface="Courier New"/>
                <a:sym typeface="Courier New"/>
              </a:rPr>
              <a:t>SortedListInterface</a:t>
            </a:r>
            <a:r>
              <a:t> in the declaration of the sorted list.</a:t>
            </a:r>
          </a:p>
          <a:p>
            <a:pPr lvl="1"/>
            <a:r>
              <a:t>Implement the list’s add and replace methods within the class </a:t>
            </a:r>
            <a:r>
              <a:rPr b="1">
                <a:latin typeface="Courier New"/>
                <a:ea typeface="Courier New"/>
                <a:cs typeface="Courier New"/>
                <a:sym typeface="Courier New"/>
              </a:rPr>
              <a:t>SortedList</a:t>
            </a:r>
          </a:p>
          <a:p>
            <a:pPr lvl="1"/>
            <a:r>
              <a:t>Implement the list’s add and replace methods within the class </a:t>
            </a:r>
            <a:r>
              <a:rPr b="1">
                <a:latin typeface="Courier New"/>
                <a:ea typeface="Courier New"/>
                <a:cs typeface="Courier New"/>
                <a:sym typeface="Courier New"/>
              </a:rPr>
              <a:t>SortedList</a:t>
            </a:r>
            <a:r>
              <a:t> and have them throw an exception when invoked</a:t>
            </a:r>
          </a:p>
        </p:txBody>
      </p:sp>
    </p:spTree>
  </p:cSld>
  <p:clrMapOvr>
    <a:masterClrMapping/>
  </p:clrMapOvr>
  <p:transitio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1"/>
          <p:cNvSpPr txBox="1">
            <a:spLocks noGrp="1"/>
          </p:cNvSpPr>
          <p:nvPr>
            <p:ph type="title"/>
          </p:nvPr>
        </p:nvSpPr>
        <p:spPr>
          <a:prstGeom prst="rect">
            <a:avLst/>
          </a:prstGeom>
        </p:spPr>
        <p:txBody>
          <a:bodyPr>
            <a:normAutofit fontScale="90000"/>
          </a:bodyPr>
          <a:lstStyle/>
          <a:p>
            <a:r>
              <a:t>Designing a Base Class (Part 1)</a:t>
            </a:r>
          </a:p>
        </p:txBody>
      </p:sp>
      <p:sp>
        <p:nvSpPr>
          <p:cNvPr id="61" name="Content Placeholder 4"/>
          <p:cNvSpPr txBox="1">
            <a:spLocks noGrp="1"/>
          </p:cNvSpPr>
          <p:nvPr>
            <p:ph type="body" sz="quarter" idx="1"/>
          </p:nvPr>
        </p:nvSpPr>
        <p:spPr>
          <a:prstGeom prst="rect">
            <a:avLst/>
          </a:prstGeom>
        </p:spPr>
        <p:txBody>
          <a:bodyPr>
            <a:normAutofit lnSpcReduction="10000"/>
          </a:bodyPr>
          <a:lstStyle/>
          <a:p>
            <a:pPr defTabSz="667512">
              <a:defRPr sz="2628"/>
            </a:pPr>
            <a:r>
              <a:t>LISTING 18-1 Relevant aspects of the class </a:t>
            </a:r>
            <a:r>
              <a:rPr>
                <a:latin typeface="Courier New"/>
                <a:ea typeface="Courier New"/>
                <a:cs typeface="Courier New"/>
                <a:sym typeface="Courier New"/>
              </a:rPr>
              <a:t>LList</a:t>
            </a:r>
          </a:p>
        </p:txBody>
      </p:sp>
      <p:sp>
        <p:nvSpPr>
          <p:cNvPr id="62" name="/** A class that implements the ADT list by using a chain of…"/>
          <p:cNvSpPr txBox="1"/>
          <p:nvPr/>
        </p:nvSpPr>
        <p:spPr>
          <a:xfrm>
            <a:off x="443971" y="807814"/>
            <a:ext cx="7498005" cy="512175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 A class that implements the ADT list by using a chain of</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linked nodes that has a head reference.</a:t>
            </a:r>
            <a:r>
              <a:rPr>
                <a:solidFill>
                  <a:srgbClr val="000000"/>
                </a:solidFill>
                <a:latin typeface="+mj-lt"/>
                <a:ea typeface="+mj-ea"/>
                <a:cs typeface="+mj-cs"/>
                <a:sym typeface="Helvetica"/>
              </a:rPr>
              <a:t> </a:t>
            </a:r>
            <a:r>
              <a:t> */</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class</a:t>
            </a:r>
            <a:r>
              <a:t> LList&lt;T&gt; </a:t>
            </a:r>
            <a:r>
              <a:rPr>
                <a:solidFill>
                  <a:srgbClr val="BA2DA2"/>
                </a:solidFill>
              </a:rPr>
              <a:t>implements</a:t>
            </a:r>
            <a:r>
              <a:t> ListInterface&lt;T&gt;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Node firstNode;            </a:t>
            </a:r>
            <a:r>
              <a:rPr>
                <a:solidFill>
                  <a:srgbClr val="008400"/>
                </a:solidFill>
              </a:rPr>
              <a:t>// Reference to first 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a:t>
            </a:r>
            <a:r>
              <a:rPr>
                <a:solidFill>
                  <a:srgbClr val="BA2DA2"/>
                </a:solidFill>
              </a:rPr>
              <a:t>int</a:t>
            </a:r>
            <a:r>
              <a:t>  numberOfEntries;</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LList()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initializeDataFields();</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int</a:t>
            </a:r>
            <a:r>
              <a:t> clear()</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initializeDataFields();</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clear</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&lt; Implementations of the public methods add, remove, </a:t>
            </a:r>
          </a:p>
          <a:p>
            <a:pPr lvl="2" indent="457200" defTabSz="344804">
              <a:tabLst>
                <a:tab pos="342900" algn="l"/>
              </a:tabLst>
              <a:defRPr sz="1500">
                <a:solidFill>
                  <a:srgbClr val="008400"/>
                </a:solidFill>
                <a:latin typeface="Menlo"/>
                <a:ea typeface="Menlo"/>
                <a:cs typeface="Menlo"/>
                <a:sym typeface="Menlo"/>
              </a:defRPr>
            </a:pPr>
            <a:r>
              <a:t>replace, getEntry, contains,</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getLength, isEmpty, and toArray go here. &gt;</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 . . */</a:t>
            </a:r>
            <a:endParaRPr>
              <a:solidFill>
                <a:srgbClr val="000000"/>
              </a:solidFill>
              <a:latin typeface="+mj-lt"/>
              <a:ea typeface="+mj-ea"/>
              <a:cs typeface="+mj-cs"/>
              <a:sym typeface="Helvetica"/>
            </a:endParaRPr>
          </a:p>
        </p:txBody>
      </p:sp>
    </p:spTree>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itle 1"/>
          <p:cNvSpPr txBox="1">
            <a:spLocks noGrp="1"/>
          </p:cNvSpPr>
          <p:nvPr>
            <p:ph type="title"/>
          </p:nvPr>
        </p:nvSpPr>
        <p:spPr>
          <a:prstGeom prst="rect">
            <a:avLst/>
          </a:prstGeom>
        </p:spPr>
        <p:txBody>
          <a:bodyPr>
            <a:normAutofit fontScale="90000"/>
          </a:bodyPr>
          <a:lstStyle/>
          <a:p>
            <a:r>
              <a:t>Designing a Base Class (Part 2)</a:t>
            </a:r>
          </a:p>
        </p:txBody>
      </p:sp>
      <p:sp>
        <p:nvSpPr>
          <p:cNvPr id="65" name="Content Placeholder 4"/>
          <p:cNvSpPr txBox="1">
            <a:spLocks noGrp="1"/>
          </p:cNvSpPr>
          <p:nvPr>
            <p:ph type="body" sz="quarter" idx="1"/>
          </p:nvPr>
        </p:nvSpPr>
        <p:spPr>
          <a:prstGeom prst="rect">
            <a:avLst/>
          </a:prstGeom>
        </p:spPr>
        <p:txBody>
          <a:bodyPr>
            <a:normAutofit lnSpcReduction="10000"/>
          </a:bodyPr>
          <a:lstStyle/>
          <a:p>
            <a:pPr defTabSz="667512">
              <a:defRPr sz="2628"/>
            </a:pPr>
            <a:r>
              <a:t>LISTING 18-1 Relevant aspects of the class </a:t>
            </a:r>
            <a:r>
              <a:rPr>
                <a:latin typeface="Courier New"/>
                <a:ea typeface="Courier New"/>
                <a:cs typeface="Courier New"/>
                <a:sym typeface="Courier New"/>
              </a:rPr>
              <a:t>LList</a:t>
            </a:r>
          </a:p>
        </p:txBody>
      </p:sp>
      <p:sp>
        <p:nvSpPr>
          <p:cNvPr id="66" name="// Initializes the class’s data fields to indicate an empty list.…"/>
          <p:cNvSpPr txBox="1"/>
          <p:nvPr/>
        </p:nvSpPr>
        <p:spPr>
          <a:xfrm>
            <a:off x="443971" y="807814"/>
            <a:ext cx="7841344" cy="51206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rPr>
                <a:solidFill>
                  <a:srgbClr val="000000"/>
                </a:solidFill>
              </a:rPr>
              <a:t>  </a:t>
            </a:r>
            <a:r>
              <a:t>// Initializes the class’s data fields to indicate an empty list.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a:t>
            </a:r>
            <a:r>
              <a:rPr>
                <a:solidFill>
                  <a:srgbClr val="BA2DA2"/>
                </a:solidFill>
              </a:rPr>
              <a:t>void</a:t>
            </a:r>
            <a:r>
              <a:t> initializeDataFields()</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firstNode = </a:t>
            </a:r>
            <a:r>
              <a:rPr>
                <a:solidFill>
                  <a:srgbClr val="BA2DA2"/>
                </a:solidFill>
              </a:rPr>
              <a:t>null</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numberOfEntries = </a:t>
            </a:r>
            <a:r>
              <a:rPr>
                <a:solidFill>
                  <a:srgbClr val="272AD8"/>
                </a:solidFill>
              </a:rPr>
              <a:t>0</a:t>
            </a:r>
            <a:r>
              <a:t>;</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initializeDataFields</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Returns a reference to the node at a given position. </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Node getNodeAt(</a:t>
            </a:r>
            <a:r>
              <a:rPr>
                <a:solidFill>
                  <a:srgbClr val="BA2DA2"/>
                </a:solidFill>
              </a:rPr>
              <a:t>int</a:t>
            </a:r>
            <a:r>
              <a:t> givenPosition)</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 . .</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getNodeAt</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solidFill>
                  <a:srgbClr val="BA2DA2"/>
                </a:solidFill>
                <a:latin typeface="Menlo"/>
                <a:ea typeface="Menlo"/>
                <a:cs typeface="Menlo"/>
                <a:sym typeface="Menlo"/>
              </a:defRPr>
            </a:pPr>
            <a:r>
              <a:rPr>
                <a:solidFill>
                  <a:srgbClr val="000000"/>
                </a:solidFill>
              </a:rPr>
              <a:t>   </a:t>
            </a:r>
            <a:r>
              <a:t>private</a:t>
            </a:r>
            <a:r>
              <a:rPr>
                <a:solidFill>
                  <a:srgbClr val="000000"/>
                </a:solidFill>
              </a:rPr>
              <a:t> </a:t>
            </a:r>
            <a:r>
              <a:t>class</a:t>
            </a:r>
            <a:r>
              <a:rPr>
                <a:solidFill>
                  <a:srgbClr val="000000"/>
                </a:solidFill>
              </a:rPr>
              <a:t> Node</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T data;</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Node next;</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 . .</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Node</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LList</a:t>
            </a:r>
            <a:endParaRPr>
              <a:solidFill>
                <a:srgbClr val="000000"/>
              </a:solidFill>
              <a:latin typeface="+mj-lt"/>
              <a:ea typeface="+mj-ea"/>
              <a:cs typeface="+mj-cs"/>
              <a:sym typeface="Helvetica"/>
            </a:endParaRPr>
          </a:p>
        </p:txBody>
      </p:sp>
    </p:spTree>
  </p:cSld>
  <p:clrMapOvr>
    <a:masterClrMapping/>
  </p:clrMapOvr>
  <p:transitio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Title 1"/>
          <p:cNvSpPr txBox="1">
            <a:spLocks noGrp="1"/>
          </p:cNvSpPr>
          <p:nvPr>
            <p:ph type="title"/>
          </p:nvPr>
        </p:nvSpPr>
        <p:spPr>
          <a:prstGeom prst="rect">
            <a:avLst/>
          </a:prstGeom>
        </p:spPr>
        <p:txBody>
          <a:bodyPr>
            <a:normAutofit fontScale="90000"/>
          </a:bodyPr>
          <a:lstStyle/>
          <a:p>
            <a:r>
              <a:t>Designing a Base Class</a:t>
            </a:r>
          </a:p>
        </p:txBody>
      </p:sp>
      <p:sp>
        <p:nvSpPr>
          <p:cNvPr id="69" name="FIGURE 18-1 A derived class of the class LList cannot access or change anything that is private within LList"/>
          <p:cNvSpPr txBox="1">
            <a:spLocks noGrp="1"/>
          </p:cNvSpPr>
          <p:nvPr>
            <p:ph type="body" sz="quarter" idx="1"/>
          </p:nvPr>
        </p:nvSpPr>
        <p:spPr>
          <a:xfrm>
            <a:off x="457200" y="5604201"/>
            <a:ext cx="8229600" cy="807815"/>
          </a:xfrm>
          <a:prstGeom prst="rect">
            <a:avLst/>
          </a:prstGeom>
        </p:spPr>
        <p:txBody>
          <a:bodyPr>
            <a:normAutofit lnSpcReduction="10000"/>
          </a:bodyPr>
          <a:lstStyle/>
          <a:p>
            <a:pPr defTabSz="429768">
              <a:defRPr sz="2068"/>
            </a:pPr>
            <a:r>
              <a:t>FIGURE 18-1 A derived class of the class </a:t>
            </a:r>
            <a:r>
              <a:rPr>
                <a:latin typeface="Courier New"/>
                <a:ea typeface="Courier New"/>
                <a:cs typeface="Courier New"/>
                <a:sym typeface="Courier New"/>
              </a:rPr>
              <a:t>LList</a:t>
            </a:r>
            <a:r>
              <a:t> cannot access or change anything that is private within </a:t>
            </a:r>
            <a:r>
              <a:rPr>
                <a:latin typeface="Courier New"/>
                <a:ea typeface="Courier New"/>
                <a:cs typeface="Courier New"/>
                <a:sym typeface="Courier New"/>
              </a:rPr>
              <a:t>LList</a:t>
            </a:r>
          </a:p>
        </p:txBody>
      </p:sp>
      <p:graphicFrame>
        <p:nvGraphicFramePr>
          <p:cNvPr id="70" name="Table"/>
          <p:cNvGraphicFramePr/>
          <p:nvPr/>
        </p:nvGraphicFramePr>
        <p:xfrm>
          <a:off x="2425421" y="807814"/>
          <a:ext cx="3327678" cy="2112824"/>
        </p:xfrm>
        <a:graphic>
          <a:graphicData uri="http://schemas.openxmlformats.org/drawingml/2006/table">
            <a:tbl>
              <a:tblPr>
                <a:tableStyleId>{4C3C2611-4C71-4FC5-86AE-919BDF0F9419}</a:tableStyleId>
              </a:tblPr>
              <a:tblGrid>
                <a:gridCol w="3327678">
                  <a:extLst>
                    <a:ext uri="{9D8B030D-6E8A-4147-A177-3AD203B41FA5}">
                      <a16:colId xmlns:a16="http://schemas.microsoft.com/office/drawing/2014/main" val="20000"/>
                    </a:ext>
                  </a:extLst>
                </a:gridCol>
              </a:tblGrid>
              <a:tr h="267234">
                <a:tc>
                  <a:txBody>
                    <a:bodyPr/>
                    <a:lstStyle/>
                    <a:p>
                      <a:pPr algn="ctr" defTabSz="457200">
                        <a:spcBef>
                          <a:spcPts val="100"/>
                        </a:spcBef>
                        <a:defRPr sz="1800"/>
                      </a:pPr>
                      <a:r>
                        <a:rPr sz="1600">
                          <a:solidFill>
                            <a:srgbClr val="2F2A2B"/>
                          </a:solidFill>
                        </a:rPr>
                        <a:t>LList</a:t>
                      </a: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0"/>
                  </a:ext>
                </a:extLst>
              </a:tr>
              <a:tr h="1529536">
                <a:tc>
                  <a:txBody>
                    <a:bodyPr/>
                    <a:lstStyle/>
                    <a:p>
                      <a:pPr marL="69850" algn="l" defTabSz="457200">
                        <a:lnSpc>
                          <a:spcPct val="103750"/>
                        </a:lnSpc>
                        <a:spcBef>
                          <a:spcPts val="200"/>
                        </a:spcBef>
                        <a:defRPr sz="1600">
                          <a:solidFill>
                            <a:srgbClr val="2F2A2B"/>
                          </a:solidFill>
                        </a:defRPr>
                      </a:pPr>
                      <a:r>
                        <a:rPr b="1">
                          <a:latin typeface="Times New Roman"/>
                          <a:ea typeface="Times New Roman"/>
                          <a:cs typeface="Times New Roman"/>
                          <a:sym typeface="Times New Roman"/>
                        </a:rPr>
                        <a:t>Private data fields: </a:t>
                      </a:r>
                      <a:r>
                        <a:t>firstNode numberOfEntries </a:t>
                      </a:r>
                    </a:p>
                    <a:p>
                      <a:pPr marL="69850" algn="l" defTabSz="457200">
                        <a:lnSpc>
                          <a:spcPct val="103750"/>
                        </a:lnSpc>
                        <a:spcBef>
                          <a:spcPts val="200"/>
                        </a:spcBef>
                        <a:defRPr sz="1600">
                          <a:solidFill>
                            <a:srgbClr val="2F2A2B"/>
                          </a:solidFill>
                        </a:defRPr>
                      </a:pPr>
                      <a:r>
                        <a:rPr b="1">
                          <a:latin typeface="Times New Roman"/>
                          <a:ea typeface="Times New Roman"/>
                          <a:cs typeface="Times New Roman"/>
                          <a:sym typeface="Times New Roman"/>
                        </a:rPr>
                        <a:t>Private methods: </a:t>
                      </a:r>
                      <a:r>
                        <a:t>initializeDataFields getNodeAt</a:t>
                      </a:r>
                      <a:endParaRPr>
                        <a:solidFill>
                          <a:srgbClr val="000000"/>
                        </a:solidFill>
                        <a:latin typeface="Times New Roman"/>
                        <a:ea typeface="Times New Roman"/>
                        <a:cs typeface="Times New Roman"/>
                        <a:sym typeface="Times New Roman"/>
                      </a:endParaRPr>
                    </a:p>
                    <a:p>
                      <a:pPr marL="69850" algn="l" defTabSz="457200">
                        <a:spcBef>
                          <a:spcPts val="200"/>
                        </a:spcBef>
                        <a:defRPr sz="1600" b="1">
                          <a:solidFill>
                            <a:srgbClr val="2F2A2B"/>
                          </a:solidFill>
                          <a:latin typeface="Times New Roman"/>
                          <a:ea typeface="Times New Roman"/>
                          <a:cs typeface="Times New Roman"/>
                          <a:sym typeface="Times New Roman"/>
                        </a:defRPr>
                      </a:pPr>
                      <a:r>
                        <a:t>Private inner class:</a:t>
                      </a:r>
                      <a:endParaRPr>
                        <a:solidFill>
                          <a:srgbClr val="000000"/>
                        </a:solidFill>
                      </a:endParaRPr>
                    </a:p>
                    <a:p>
                      <a:pPr marL="69850" algn="l" defTabSz="457200">
                        <a:spcBef>
                          <a:spcPts val="200"/>
                        </a:spcBef>
                        <a:defRPr sz="1600">
                          <a:solidFill>
                            <a:srgbClr val="2F2A2B"/>
                          </a:solidFill>
                        </a:defRPr>
                      </a:pPr>
                      <a:r>
                        <a:t>Node</a:t>
                      </a: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1"/>
                  </a:ext>
                </a:extLst>
              </a:tr>
              <a:tr h="267234">
                <a:tc>
                  <a:txBody>
                    <a:bodyPr/>
                    <a:lstStyle/>
                    <a:p>
                      <a:pPr algn="l">
                        <a:defRPr sz="1600"/>
                      </a:pPr>
                      <a:endParaRP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2"/>
                  </a:ext>
                </a:extLst>
              </a:tr>
            </a:tbl>
          </a:graphicData>
        </a:graphic>
      </p:graphicFrame>
      <p:graphicFrame>
        <p:nvGraphicFramePr>
          <p:cNvPr id="71" name="Table"/>
          <p:cNvGraphicFramePr/>
          <p:nvPr/>
        </p:nvGraphicFramePr>
        <p:xfrm>
          <a:off x="1690871" y="3547296"/>
          <a:ext cx="4796778" cy="2077466"/>
        </p:xfrm>
        <a:graphic>
          <a:graphicData uri="http://schemas.openxmlformats.org/drawingml/2006/table">
            <a:tbl>
              <a:tblPr>
                <a:tableStyleId>{4C3C2611-4C71-4FC5-86AE-919BDF0F9419}</a:tableStyleId>
              </a:tblPr>
              <a:tblGrid>
                <a:gridCol w="4796778">
                  <a:extLst>
                    <a:ext uri="{9D8B030D-6E8A-4147-A177-3AD203B41FA5}">
                      <a16:colId xmlns:a16="http://schemas.microsoft.com/office/drawing/2014/main" val="20000"/>
                    </a:ext>
                  </a:extLst>
                </a:gridCol>
              </a:tblGrid>
              <a:tr h="254000">
                <a:tc>
                  <a:txBody>
                    <a:bodyPr/>
                    <a:lstStyle/>
                    <a:p>
                      <a:pPr algn="ctr" defTabSz="457200">
                        <a:spcBef>
                          <a:spcPts val="100"/>
                        </a:spcBef>
                        <a:defRPr sz="1800"/>
                      </a:pPr>
                      <a:r>
                        <a:rPr sz="1600">
                          <a:solidFill>
                            <a:srgbClr val="2F2A2B"/>
                          </a:solidFill>
                        </a:rPr>
                        <a:t>Any subclass (derived class)</a:t>
                      </a: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0"/>
                  </a:ext>
                </a:extLst>
              </a:tr>
              <a:tr h="254000">
                <a:tc>
                  <a:txBody>
                    <a:bodyPr/>
                    <a:lstStyle/>
                    <a:p>
                      <a:pPr marL="230271" indent="-160421" algn="l" defTabSz="457200">
                        <a:lnSpc>
                          <a:spcPct val="103750"/>
                        </a:lnSpc>
                        <a:spcBef>
                          <a:spcPts val="100"/>
                        </a:spcBef>
                        <a:buSzPct val="100000"/>
                        <a:buChar char="•"/>
                        <a:defRPr sz="1600">
                          <a:solidFill>
                            <a:srgbClr val="2F2A2B"/>
                          </a:solidFill>
                        </a:defRPr>
                      </a:pPr>
                      <a:r>
                        <a:rPr>
                          <a:latin typeface="Times New Roman"/>
                          <a:ea typeface="Times New Roman"/>
                          <a:cs typeface="Times New Roman"/>
                          <a:sym typeface="Times New Roman"/>
                        </a:rPr>
                        <a:t>Cannot access or change firstNode</a:t>
                      </a:r>
                    </a:p>
                    <a:p>
                      <a:pPr marL="230271" indent="-160421" algn="l" defTabSz="457200">
                        <a:lnSpc>
                          <a:spcPct val="103750"/>
                        </a:lnSpc>
                        <a:spcBef>
                          <a:spcPts val="100"/>
                        </a:spcBef>
                        <a:buSzPct val="100000"/>
                        <a:buChar char="•"/>
                        <a:defRPr sz="1600">
                          <a:solidFill>
                            <a:srgbClr val="2F2A2B"/>
                          </a:solidFill>
                        </a:defRPr>
                      </a:pPr>
                      <a:r>
                        <a:rPr>
                          <a:latin typeface="Times New Roman"/>
                          <a:ea typeface="Times New Roman"/>
                          <a:cs typeface="Times New Roman"/>
                          <a:sym typeface="Times New Roman"/>
                        </a:rPr>
                        <a:t>Cannot change numberOfEntries</a:t>
                      </a:r>
                    </a:p>
                    <a:p>
                      <a:pPr marL="230271" indent="-160421" algn="l" defTabSz="457200">
                        <a:lnSpc>
                          <a:spcPct val="103750"/>
                        </a:lnSpc>
                        <a:spcBef>
                          <a:spcPts val="100"/>
                        </a:spcBef>
                        <a:buSzPct val="100000"/>
                        <a:buChar char="•"/>
                        <a:defRPr sz="1600">
                          <a:solidFill>
                            <a:srgbClr val="2F2A2B"/>
                          </a:solidFill>
                        </a:defRPr>
                      </a:pPr>
                      <a:r>
                        <a:rPr>
                          <a:latin typeface="Times New Roman"/>
                          <a:ea typeface="Times New Roman"/>
                          <a:cs typeface="Times New Roman"/>
                          <a:sym typeface="Times New Roman"/>
                        </a:rPr>
                        <a:t>Cannot invoke initializeDataFields</a:t>
                      </a:r>
                    </a:p>
                    <a:p>
                      <a:pPr marL="230271" indent="-160421" algn="l" defTabSz="457200">
                        <a:lnSpc>
                          <a:spcPct val="103750"/>
                        </a:lnSpc>
                        <a:spcBef>
                          <a:spcPts val="100"/>
                        </a:spcBef>
                        <a:buSzPct val="100000"/>
                        <a:buChar char="•"/>
                        <a:defRPr sz="1600">
                          <a:solidFill>
                            <a:srgbClr val="2F2A2B"/>
                          </a:solidFill>
                        </a:defRPr>
                      </a:pPr>
                      <a:r>
                        <a:rPr>
                          <a:latin typeface="Times New Roman"/>
                          <a:ea typeface="Times New Roman"/>
                          <a:cs typeface="Times New Roman"/>
                          <a:sym typeface="Times New Roman"/>
                        </a:rPr>
                        <a:t>Cannot invoke getNodeAt</a:t>
                      </a:r>
                    </a:p>
                    <a:p>
                      <a:pPr marL="230271" indent="-160421" algn="l" defTabSz="457200">
                        <a:lnSpc>
                          <a:spcPct val="103750"/>
                        </a:lnSpc>
                        <a:spcBef>
                          <a:spcPts val="100"/>
                        </a:spcBef>
                        <a:buSzPct val="100000"/>
                        <a:buChar char="•"/>
                        <a:defRPr sz="1600">
                          <a:solidFill>
                            <a:srgbClr val="2F2A2B"/>
                          </a:solidFill>
                        </a:defRPr>
                      </a:pPr>
                      <a:r>
                        <a:rPr>
                          <a:latin typeface="Times New Roman"/>
                          <a:ea typeface="Times New Roman"/>
                          <a:cs typeface="Times New Roman"/>
                          <a:sym typeface="Times New Roman"/>
                        </a:rPr>
                        <a:t>Cannot create an instance of Node</a:t>
                      </a:r>
                    </a:p>
                    <a:p>
                      <a:pPr marL="230271" indent="-160421" algn="l" defTabSz="457200">
                        <a:lnSpc>
                          <a:spcPct val="103750"/>
                        </a:lnSpc>
                        <a:spcBef>
                          <a:spcPts val="100"/>
                        </a:spcBef>
                        <a:buSzPct val="100000"/>
                        <a:buChar char="•"/>
                        <a:defRPr sz="1600">
                          <a:solidFill>
                            <a:srgbClr val="2F2A2B"/>
                          </a:solidFill>
                        </a:defRPr>
                      </a:pPr>
                      <a:r>
                        <a:rPr>
                          <a:latin typeface="Times New Roman"/>
                          <a:ea typeface="Times New Roman"/>
                          <a:cs typeface="Times New Roman"/>
                          <a:sym typeface="Times New Roman"/>
                        </a:rPr>
                        <a:t>Cannot access or change ﬁelds of an existing node</a:t>
                      </a: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1"/>
                  </a:ext>
                </a:extLst>
              </a:tr>
              <a:tr h="254000">
                <a:tc>
                  <a:txBody>
                    <a:bodyPr/>
                    <a:lstStyle/>
                    <a:p>
                      <a:pPr algn="l">
                        <a:defRPr sz="1600"/>
                      </a:pPr>
                      <a:endParaRP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2"/>
                  </a:ext>
                </a:extLst>
              </a:tr>
            </a:tbl>
          </a:graphicData>
        </a:graphic>
      </p:graphicFrame>
      <p:grpSp>
        <p:nvGrpSpPr>
          <p:cNvPr id="74" name="Group"/>
          <p:cNvGrpSpPr/>
          <p:nvPr/>
        </p:nvGrpSpPr>
        <p:grpSpPr>
          <a:xfrm>
            <a:off x="3954508" y="2864530"/>
            <a:ext cx="424763" cy="670067"/>
            <a:chOff x="0" y="0"/>
            <a:chExt cx="424762" cy="670065"/>
          </a:xfrm>
        </p:grpSpPr>
        <p:sp>
          <p:nvSpPr>
            <p:cNvPr id="72" name="Line"/>
            <p:cNvSpPr/>
            <p:nvPr/>
          </p:nvSpPr>
          <p:spPr>
            <a:xfrm flipV="1">
              <a:off x="209901" y="18017"/>
              <a:ext cx="4961" cy="652049"/>
            </a:xfrm>
            <a:prstGeom prst="line">
              <a:avLst/>
            </a:prstGeom>
            <a:noFill/>
            <a:ln w="25400" cap="flat">
              <a:solidFill>
                <a:srgbClr val="000000"/>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a:p>
          </p:txBody>
        </p:sp>
        <p:sp>
          <p:nvSpPr>
            <p:cNvPr id="73" name="Arrow"/>
            <p:cNvSpPr/>
            <p:nvPr/>
          </p:nvSpPr>
          <p:spPr>
            <a:xfrm rot="16200000">
              <a:off x="46710" y="-46711"/>
              <a:ext cx="331342" cy="424763"/>
            </a:xfrm>
            <a:prstGeom prst="rightArrow">
              <a:avLst>
                <a:gd name="adj1" fmla="val 32000"/>
                <a:gd name="adj2" fmla="val 123645"/>
              </a:avLst>
            </a:prstGeom>
            <a:solidFill>
              <a:srgbClr val="FFFFFF"/>
            </a:solidFill>
            <a:ln w="25400" cap="flat">
              <a:solidFill>
                <a:srgbClr val="000000"/>
              </a:solidFill>
              <a:prstDash val="solid"/>
              <a:round/>
            </a:ln>
            <a:effectLst>
              <a:outerShdw blurRad="38100" dist="23000" dir="5400000" rotWithShape="0">
                <a:srgbClr val="000000">
                  <a:alpha val="35000"/>
                </a:srgbClr>
              </a:outerShdw>
            </a:effectLst>
          </p:spPr>
          <p:txBody>
            <a:bodyPr wrap="square" lIns="45719" tIns="45719" rIns="45719" bIns="45719" numCol="1" anchor="ctr">
              <a:noAutofit/>
            </a:bodyPr>
            <a:lstStyle/>
            <a:p>
              <a:endParaRPr/>
            </a:p>
          </p:txBody>
        </p:sp>
      </p:grpSp>
    </p:spTree>
  </p:cSld>
  <p:clrMapOvr>
    <a:masterClrMapping/>
  </p:clrMapOvr>
  <p:transition spd="med"/>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itle 1"/>
          <p:cNvSpPr txBox="1">
            <a:spLocks noGrp="1"/>
          </p:cNvSpPr>
          <p:nvPr>
            <p:ph type="title"/>
          </p:nvPr>
        </p:nvSpPr>
        <p:spPr>
          <a:prstGeom prst="rect">
            <a:avLst/>
          </a:prstGeom>
        </p:spPr>
        <p:txBody>
          <a:bodyPr>
            <a:normAutofit fontScale="90000"/>
          </a:bodyPr>
          <a:lstStyle/>
          <a:p>
            <a:r>
              <a:t>Designing a Base Class</a:t>
            </a:r>
          </a:p>
        </p:txBody>
      </p:sp>
      <p:sp>
        <p:nvSpPr>
          <p:cNvPr id="77" name="Content Placeholder 4"/>
          <p:cNvSpPr txBox="1">
            <a:spLocks noGrp="1"/>
          </p:cNvSpPr>
          <p:nvPr>
            <p:ph type="body" sz="quarter" idx="1"/>
          </p:nvPr>
        </p:nvSpPr>
        <p:spPr>
          <a:xfrm>
            <a:off x="457200" y="5436968"/>
            <a:ext cx="8229600" cy="975048"/>
          </a:xfrm>
          <a:prstGeom prst="rect">
            <a:avLst/>
          </a:prstGeom>
        </p:spPr>
        <p:txBody>
          <a:bodyPr/>
          <a:lstStyle/>
          <a:p>
            <a:pPr defTabSz="640079">
              <a:defRPr sz="2520"/>
            </a:pPr>
            <a:r>
              <a:t>Protected method </a:t>
            </a:r>
            <a:r>
              <a:rPr>
                <a:latin typeface="Courier New"/>
                <a:ea typeface="Courier New"/>
                <a:cs typeface="Courier New"/>
                <a:sym typeface="Courier New"/>
              </a:rPr>
              <a:t>getFirstNode</a:t>
            </a:r>
            <a:r>
              <a:t>, enabling the subclass to access the head reference </a:t>
            </a:r>
            <a:r>
              <a:rPr>
                <a:latin typeface="Courier New"/>
                <a:ea typeface="Courier New"/>
                <a:cs typeface="Courier New"/>
                <a:sym typeface="Courier New"/>
              </a:rPr>
              <a:t>firstNode</a:t>
            </a:r>
          </a:p>
        </p:txBody>
      </p:sp>
      <p:sp>
        <p:nvSpPr>
          <p:cNvPr id="78" name="protected final Node getFirstNode()…"/>
          <p:cNvSpPr txBox="1"/>
          <p:nvPr/>
        </p:nvSpPr>
        <p:spPr>
          <a:xfrm>
            <a:off x="2013886" y="2270760"/>
            <a:ext cx="4984662" cy="11582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protected</a:t>
            </a:r>
            <a:r>
              <a:t> </a:t>
            </a:r>
            <a:r>
              <a:rPr>
                <a:solidFill>
                  <a:srgbClr val="BA2DA2"/>
                </a:solidFill>
              </a:rPr>
              <a:t>final</a:t>
            </a:r>
            <a:r>
              <a:t> Node getFirstNode()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firstNode;</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getFirstNode</a:t>
            </a:r>
          </a:p>
        </p:txBody>
      </p:sp>
    </p:spTree>
  </p:cSld>
  <p:clrMapOvr>
    <a:masterClrMapping/>
  </p:clrMapOvr>
  <p:transition spd="med"/>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txBox="1">
            <a:spLocks noGrp="1"/>
          </p:cNvSpPr>
          <p:nvPr>
            <p:ph type="title"/>
          </p:nvPr>
        </p:nvSpPr>
        <p:spPr>
          <a:prstGeom prst="rect">
            <a:avLst/>
          </a:prstGeom>
        </p:spPr>
        <p:txBody>
          <a:bodyPr>
            <a:normAutofit fontScale="90000"/>
          </a:bodyPr>
          <a:lstStyle/>
          <a:p>
            <a:r>
              <a:t>Designing a Base Class</a:t>
            </a:r>
          </a:p>
        </p:txBody>
      </p:sp>
      <p:sp>
        <p:nvSpPr>
          <p:cNvPr id="81" name="Content Placeholder 4"/>
          <p:cNvSpPr txBox="1">
            <a:spLocks noGrp="1"/>
          </p:cNvSpPr>
          <p:nvPr>
            <p:ph type="body" sz="quarter" idx="1"/>
          </p:nvPr>
        </p:nvSpPr>
        <p:spPr>
          <a:xfrm>
            <a:off x="457200" y="5251825"/>
            <a:ext cx="8229600" cy="1160191"/>
          </a:xfrm>
          <a:prstGeom prst="rect">
            <a:avLst/>
          </a:prstGeom>
        </p:spPr>
        <p:txBody>
          <a:bodyPr/>
          <a:lstStyle/>
          <a:p>
            <a:pPr defTabSz="667512">
              <a:defRPr sz="2628"/>
            </a:pPr>
            <a:r>
              <a:t>Protected methods to </a:t>
            </a:r>
            <a:r>
              <a:rPr>
                <a:latin typeface="Courier New"/>
                <a:ea typeface="Courier New"/>
                <a:cs typeface="Courier New"/>
                <a:sym typeface="Courier New"/>
              </a:rPr>
              <a:t>add</a:t>
            </a:r>
            <a:r>
              <a:t> and </a:t>
            </a:r>
            <a:r>
              <a:rPr>
                <a:latin typeface="Courier New"/>
                <a:ea typeface="Courier New"/>
                <a:cs typeface="Courier New"/>
                <a:sym typeface="Courier New"/>
              </a:rPr>
              <a:t>remove</a:t>
            </a:r>
            <a:r>
              <a:t> nodes, changing </a:t>
            </a:r>
            <a:r>
              <a:rPr>
                <a:latin typeface="Courier New"/>
                <a:ea typeface="Courier New"/>
                <a:cs typeface="Courier New"/>
                <a:sym typeface="Courier New"/>
              </a:rPr>
              <a:t>firstNode</a:t>
            </a:r>
            <a:r>
              <a:t> and </a:t>
            </a:r>
            <a:r>
              <a:rPr>
                <a:latin typeface="Courier New"/>
                <a:ea typeface="Courier New"/>
                <a:cs typeface="Courier New"/>
                <a:sym typeface="Courier New"/>
              </a:rPr>
              <a:t>numberOfEntries</a:t>
            </a:r>
            <a:r>
              <a:t> as necessary</a:t>
            </a:r>
          </a:p>
        </p:txBody>
      </p:sp>
      <p:sp>
        <p:nvSpPr>
          <p:cNvPr id="82" name="/** Adds a node to the beginning of a chain. */…"/>
          <p:cNvSpPr txBox="1"/>
          <p:nvPr/>
        </p:nvSpPr>
        <p:spPr>
          <a:xfrm>
            <a:off x="443971" y="1061814"/>
            <a:ext cx="8483022" cy="31394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700">
                <a:solidFill>
                  <a:srgbClr val="008400"/>
                </a:solidFill>
                <a:latin typeface="Menlo"/>
                <a:ea typeface="Menlo"/>
                <a:cs typeface="Menlo"/>
                <a:sym typeface="Menlo"/>
              </a:defRPr>
            </a:pPr>
            <a:r>
              <a:t>/** Adds a node to the beginning of a chain. */</a:t>
            </a:r>
            <a:endParaRPr>
              <a:solidFill>
                <a:srgbClr val="000000"/>
              </a:solidFill>
              <a:latin typeface="+mj-lt"/>
              <a:ea typeface="+mj-ea"/>
              <a:cs typeface="+mj-cs"/>
              <a:sym typeface="Helvetica"/>
            </a:endParaRPr>
          </a:p>
          <a:p>
            <a:pPr defTabSz="344804">
              <a:tabLst>
                <a:tab pos="342900" algn="l"/>
              </a:tabLst>
              <a:defRPr sz="1700">
                <a:latin typeface="Menlo"/>
                <a:ea typeface="Menlo"/>
                <a:cs typeface="Menlo"/>
                <a:sym typeface="Menlo"/>
              </a:defRPr>
            </a:pPr>
            <a:r>
              <a:rPr>
                <a:solidFill>
                  <a:srgbClr val="BA2DA2"/>
                </a:solidFill>
              </a:rPr>
              <a:t>protected</a:t>
            </a:r>
            <a:r>
              <a:t> </a:t>
            </a:r>
            <a:r>
              <a:rPr>
                <a:solidFill>
                  <a:srgbClr val="BA2DA2"/>
                </a:solidFill>
              </a:rPr>
              <a:t>final</a:t>
            </a:r>
            <a:r>
              <a:t> </a:t>
            </a:r>
            <a:r>
              <a:rPr>
                <a:solidFill>
                  <a:srgbClr val="BA2DA2"/>
                </a:solidFill>
              </a:rPr>
              <a:t>void</a:t>
            </a:r>
            <a:r>
              <a:t> addFirstNode(Node theNode)</a:t>
            </a:r>
            <a:endParaRPr>
              <a:latin typeface="+mj-lt"/>
              <a:ea typeface="+mj-ea"/>
              <a:cs typeface="+mj-cs"/>
              <a:sym typeface="Helvetica"/>
            </a:endParaRPr>
          </a:p>
          <a:p>
            <a:pPr defTabSz="344804">
              <a:tabLst>
                <a:tab pos="342900" algn="l"/>
              </a:tabLst>
              <a:defRPr sz="1700">
                <a:latin typeface="Menlo"/>
                <a:ea typeface="Menlo"/>
                <a:cs typeface="Menlo"/>
                <a:sym typeface="Menlo"/>
              </a:defRPr>
            </a:pPr>
            <a:endParaRPr>
              <a:latin typeface="+mj-lt"/>
              <a:ea typeface="+mj-ea"/>
              <a:cs typeface="+mj-cs"/>
              <a:sym typeface="Helvetica"/>
            </a:endParaRPr>
          </a:p>
          <a:p>
            <a:pPr defTabSz="344804">
              <a:tabLst>
                <a:tab pos="342900" algn="l"/>
              </a:tabLst>
              <a:defRPr sz="1700">
                <a:solidFill>
                  <a:srgbClr val="008400"/>
                </a:solidFill>
                <a:latin typeface="Menlo"/>
                <a:ea typeface="Menlo"/>
                <a:cs typeface="Menlo"/>
                <a:sym typeface="Menlo"/>
              </a:defRPr>
            </a:pPr>
            <a:r>
              <a:t>/** Adds a node to a chain after a given node. */</a:t>
            </a:r>
            <a:endParaRPr>
              <a:solidFill>
                <a:srgbClr val="000000"/>
              </a:solidFill>
              <a:latin typeface="+mj-lt"/>
              <a:ea typeface="+mj-ea"/>
              <a:cs typeface="+mj-cs"/>
              <a:sym typeface="Helvetica"/>
            </a:endParaRPr>
          </a:p>
          <a:p>
            <a:pPr defTabSz="344804">
              <a:tabLst>
                <a:tab pos="342900" algn="l"/>
              </a:tabLst>
              <a:defRPr sz="1700">
                <a:latin typeface="Menlo"/>
                <a:ea typeface="Menlo"/>
                <a:cs typeface="Menlo"/>
                <a:sym typeface="Menlo"/>
              </a:defRPr>
            </a:pPr>
            <a:r>
              <a:rPr>
                <a:solidFill>
                  <a:srgbClr val="BA2DA2"/>
                </a:solidFill>
              </a:rPr>
              <a:t>protected</a:t>
            </a:r>
            <a:r>
              <a:t> </a:t>
            </a:r>
            <a:r>
              <a:rPr>
                <a:solidFill>
                  <a:srgbClr val="BA2DA2"/>
                </a:solidFill>
              </a:rPr>
              <a:t>final</a:t>
            </a:r>
            <a:r>
              <a:t> </a:t>
            </a:r>
            <a:r>
              <a:rPr>
                <a:solidFill>
                  <a:srgbClr val="BA2DA2"/>
                </a:solidFill>
              </a:rPr>
              <a:t>void</a:t>
            </a:r>
            <a:r>
              <a:t> addAfterNode(Node nodeBefore, Node theNode)</a:t>
            </a:r>
            <a:endParaRPr>
              <a:latin typeface="+mj-lt"/>
              <a:ea typeface="+mj-ea"/>
              <a:cs typeface="+mj-cs"/>
              <a:sym typeface="Helvetica"/>
            </a:endParaRPr>
          </a:p>
          <a:p>
            <a:pPr defTabSz="344804">
              <a:tabLst>
                <a:tab pos="342900" algn="l"/>
              </a:tabLst>
              <a:defRPr sz="1700">
                <a:latin typeface="+mj-lt"/>
                <a:ea typeface="+mj-ea"/>
                <a:cs typeface="+mj-cs"/>
                <a:sym typeface="Helvetica"/>
              </a:defRPr>
            </a:pPr>
            <a:endParaRPr>
              <a:latin typeface="+mj-lt"/>
              <a:ea typeface="+mj-ea"/>
              <a:cs typeface="+mj-cs"/>
              <a:sym typeface="Helvetica"/>
            </a:endParaRPr>
          </a:p>
          <a:p>
            <a:pPr defTabSz="344804">
              <a:tabLst>
                <a:tab pos="342900" algn="l"/>
              </a:tabLst>
              <a:defRPr sz="1700">
                <a:solidFill>
                  <a:srgbClr val="008400"/>
                </a:solidFill>
                <a:latin typeface="Menlo"/>
                <a:ea typeface="Menlo"/>
                <a:cs typeface="Menlo"/>
                <a:sym typeface="Menlo"/>
              </a:defRPr>
            </a:pPr>
            <a:r>
              <a:t>/** Removes a chain’s first node. */</a:t>
            </a:r>
            <a:endParaRPr>
              <a:solidFill>
                <a:srgbClr val="000000"/>
              </a:solidFill>
              <a:latin typeface="+mj-lt"/>
              <a:ea typeface="+mj-ea"/>
              <a:cs typeface="+mj-cs"/>
              <a:sym typeface="Helvetica"/>
            </a:endParaRPr>
          </a:p>
          <a:p>
            <a:pPr defTabSz="344804">
              <a:tabLst>
                <a:tab pos="342900" algn="l"/>
              </a:tabLst>
              <a:defRPr sz="1700">
                <a:latin typeface="Menlo"/>
                <a:ea typeface="Menlo"/>
                <a:cs typeface="Menlo"/>
                <a:sym typeface="Menlo"/>
              </a:defRPr>
            </a:pPr>
            <a:r>
              <a:rPr>
                <a:solidFill>
                  <a:srgbClr val="BA2DA2"/>
                </a:solidFill>
              </a:rPr>
              <a:t>protected</a:t>
            </a:r>
            <a:r>
              <a:t> </a:t>
            </a:r>
            <a:r>
              <a:rPr>
                <a:solidFill>
                  <a:srgbClr val="BA2DA2"/>
                </a:solidFill>
              </a:rPr>
              <a:t>final</a:t>
            </a:r>
            <a:r>
              <a:t> T removeFirstNode() </a:t>
            </a:r>
            <a:endParaRPr>
              <a:latin typeface="+mj-lt"/>
              <a:ea typeface="+mj-ea"/>
              <a:cs typeface="+mj-cs"/>
              <a:sym typeface="Helvetica"/>
            </a:endParaRPr>
          </a:p>
          <a:p>
            <a:pPr defTabSz="344804">
              <a:tabLst>
                <a:tab pos="342900" algn="l"/>
              </a:tabLst>
              <a:defRPr sz="1700">
                <a:latin typeface="+mj-lt"/>
                <a:ea typeface="+mj-ea"/>
                <a:cs typeface="+mj-cs"/>
                <a:sym typeface="Helvetica"/>
              </a:defRPr>
            </a:pPr>
            <a:endParaRPr>
              <a:latin typeface="+mj-lt"/>
              <a:ea typeface="+mj-ea"/>
              <a:cs typeface="+mj-cs"/>
              <a:sym typeface="Helvetica"/>
            </a:endParaRPr>
          </a:p>
          <a:p>
            <a:pPr defTabSz="344804">
              <a:tabLst>
                <a:tab pos="342900" algn="l"/>
              </a:tabLst>
              <a:defRPr sz="1700">
                <a:solidFill>
                  <a:srgbClr val="008400"/>
                </a:solidFill>
                <a:latin typeface="Menlo"/>
                <a:ea typeface="Menlo"/>
                <a:cs typeface="Menlo"/>
                <a:sym typeface="Menlo"/>
              </a:defRPr>
            </a:pPr>
            <a:r>
              <a:t>/** Removes the node after a given one. */</a:t>
            </a:r>
            <a:endParaRPr>
              <a:solidFill>
                <a:srgbClr val="000000"/>
              </a:solidFill>
              <a:latin typeface="+mj-lt"/>
              <a:ea typeface="+mj-ea"/>
              <a:cs typeface="+mj-cs"/>
              <a:sym typeface="Helvetica"/>
            </a:endParaRPr>
          </a:p>
          <a:p>
            <a:pPr defTabSz="344804">
              <a:tabLst>
                <a:tab pos="342900" algn="l"/>
              </a:tabLst>
              <a:defRPr sz="1700">
                <a:latin typeface="Menlo"/>
                <a:ea typeface="Menlo"/>
                <a:cs typeface="Menlo"/>
                <a:sym typeface="Menlo"/>
              </a:defRPr>
            </a:pPr>
            <a:r>
              <a:rPr>
                <a:solidFill>
                  <a:srgbClr val="BA2DA2"/>
                </a:solidFill>
              </a:rPr>
              <a:t>protected</a:t>
            </a:r>
            <a:r>
              <a:t> </a:t>
            </a:r>
            <a:r>
              <a:rPr>
                <a:solidFill>
                  <a:srgbClr val="BA2DA2"/>
                </a:solidFill>
              </a:rPr>
              <a:t>final</a:t>
            </a:r>
            <a:r>
              <a:t> T removeAfterNode(Node nodeBefore)</a:t>
            </a:r>
            <a:endParaRPr>
              <a:latin typeface="+mj-lt"/>
              <a:ea typeface="+mj-ea"/>
              <a:cs typeface="+mj-cs"/>
              <a:sym typeface="Helvetica"/>
            </a:endParaRPr>
          </a:p>
        </p:txBody>
      </p:sp>
    </p:spTree>
  </p:cSld>
  <p:clrMapOvr>
    <a:masterClrMapping/>
  </p:clrMapOvr>
  <p:transition spd="med"/>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itle 1"/>
          <p:cNvSpPr txBox="1">
            <a:spLocks noGrp="1"/>
          </p:cNvSpPr>
          <p:nvPr>
            <p:ph type="title"/>
          </p:nvPr>
        </p:nvSpPr>
        <p:spPr>
          <a:prstGeom prst="rect">
            <a:avLst/>
          </a:prstGeom>
        </p:spPr>
        <p:txBody>
          <a:bodyPr>
            <a:normAutofit fontScale="90000"/>
          </a:bodyPr>
          <a:lstStyle/>
          <a:p>
            <a:r>
              <a:t>Designing a Base Class</a:t>
            </a:r>
          </a:p>
        </p:txBody>
      </p:sp>
      <p:sp>
        <p:nvSpPr>
          <p:cNvPr id="85" name="Content Placeholder 4"/>
          <p:cNvSpPr txBox="1">
            <a:spLocks noGrp="1"/>
          </p:cNvSpPr>
          <p:nvPr>
            <p:ph type="body" sz="quarter" idx="1"/>
          </p:nvPr>
        </p:nvSpPr>
        <p:spPr>
          <a:prstGeom prst="rect">
            <a:avLst/>
          </a:prstGeom>
        </p:spPr>
        <p:txBody>
          <a:bodyPr>
            <a:normAutofit lnSpcReduction="10000"/>
          </a:bodyPr>
          <a:lstStyle/>
          <a:p>
            <a:pPr defTabSz="667512">
              <a:defRPr sz="2628"/>
            </a:pPr>
            <a:r>
              <a:t>Definition of </a:t>
            </a:r>
            <a:r>
              <a:rPr>
                <a:latin typeface="Courier New"/>
                <a:ea typeface="Courier New"/>
                <a:cs typeface="Courier New"/>
                <a:sym typeface="Courier New"/>
              </a:rPr>
              <a:t>addFirstNode</a:t>
            </a:r>
            <a:r>
              <a:t>.</a:t>
            </a:r>
          </a:p>
        </p:txBody>
      </p:sp>
      <p:sp>
        <p:nvSpPr>
          <p:cNvPr id="86" name="/** Adds a node to the beginning of a chain. */…"/>
          <p:cNvSpPr txBox="1"/>
          <p:nvPr/>
        </p:nvSpPr>
        <p:spPr>
          <a:xfrm>
            <a:off x="756956" y="1884679"/>
            <a:ext cx="6636208" cy="2225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solidFill>
                  <a:srgbClr val="008400"/>
                </a:solidFill>
                <a:latin typeface="Menlo"/>
                <a:ea typeface="Menlo"/>
                <a:cs typeface="Menlo"/>
                <a:sym typeface="Menlo"/>
              </a:defRPr>
            </a:pPr>
            <a:r>
              <a:t>/** Adds a node to the beginning of a chain. */</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rPr>
                <a:solidFill>
                  <a:srgbClr val="BA2DA2"/>
                </a:solidFill>
              </a:rPr>
              <a:t>protected</a:t>
            </a:r>
            <a:r>
              <a:t> </a:t>
            </a:r>
            <a:r>
              <a:rPr>
                <a:solidFill>
                  <a:srgbClr val="BA2DA2"/>
                </a:solidFill>
              </a:rPr>
              <a:t>final</a:t>
            </a:r>
            <a:r>
              <a:t> </a:t>
            </a:r>
            <a:r>
              <a:rPr>
                <a:solidFill>
                  <a:srgbClr val="BA2DA2"/>
                </a:solidFill>
              </a:rPr>
              <a:t>void</a:t>
            </a:r>
            <a:r>
              <a:t> addFirstNode(Node theNode)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Assertion: theNode != null</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theNode.setNextNode(firstNode);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firstNode = theNode;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numberOfEntries++;</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addFirstNode</a:t>
            </a:r>
          </a:p>
        </p:txBody>
      </p:sp>
    </p:spTree>
  </p:cSld>
  <p:clrMapOvr>
    <a:masterClrMapping/>
  </p:clrMapOvr>
  <p:transition spd="med"/>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1"/>
          <p:cNvSpPr txBox="1">
            <a:spLocks noGrp="1"/>
          </p:cNvSpPr>
          <p:nvPr>
            <p:ph type="title"/>
          </p:nvPr>
        </p:nvSpPr>
        <p:spPr>
          <a:prstGeom prst="rect">
            <a:avLst/>
          </a:prstGeom>
        </p:spPr>
        <p:txBody>
          <a:bodyPr>
            <a:normAutofit fontScale="90000"/>
          </a:bodyPr>
          <a:lstStyle/>
          <a:p>
            <a:r>
              <a:t>Designing a Base Class</a:t>
            </a:r>
          </a:p>
        </p:txBody>
      </p:sp>
      <p:sp>
        <p:nvSpPr>
          <p:cNvPr id="89" name="Content Placeholder 4"/>
          <p:cNvSpPr txBox="1">
            <a:spLocks noGrp="1"/>
          </p:cNvSpPr>
          <p:nvPr>
            <p:ph type="body" sz="quarter" idx="1"/>
          </p:nvPr>
        </p:nvSpPr>
        <p:spPr>
          <a:prstGeom prst="rect">
            <a:avLst/>
          </a:prstGeom>
        </p:spPr>
        <p:txBody>
          <a:bodyPr>
            <a:normAutofit lnSpcReduction="10000"/>
          </a:bodyPr>
          <a:lstStyle/>
          <a:p>
            <a:pPr defTabSz="667512">
              <a:defRPr sz="2628"/>
            </a:pPr>
            <a:r>
              <a:t>Revision of </a:t>
            </a:r>
            <a:r>
              <a:rPr>
                <a:latin typeface="Courier New"/>
                <a:ea typeface="Courier New"/>
                <a:cs typeface="Courier New"/>
                <a:sym typeface="Courier New"/>
              </a:rPr>
              <a:t>LList</a:t>
            </a:r>
            <a:r>
              <a:t>’s method </a:t>
            </a:r>
            <a:r>
              <a:rPr>
                <a:latin typeface="Courier New"/>
                <a:ea typeface="Courier New"/>
                <a:cs typeface="Courier New"/>
                <a:sym typeface="Courier New"/>
              </a:rPr>
              <a:t>remove</a:t>
            </a:r>
          </a:p>
        </p:txBody>
      </p:sp>
      <p:sp>
        <p:nvSpPr>
          <p:cNvPr id="90" name="public T remove(int givenPosition)…"/>
          <p:cNvSpPr txBox="1"/>
          <p:nvPr/>
        </p:nvSpPr>
        <p:spPr>
          <a:xfrm>
            <a:off x="329644" y="807814"/>
            <a:ext cx="8357156" cy="49174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600">
                <a:latin typeface="Menlo"/>
                <a:ea typeface="Menlo"/>
                <a:cs typeface="Menlo"/>
                <a:sym typeface="Menlo"/>
              </a:defRPr>
            </a:pPr>
            <a:r>
              <a:rPr>
                <a:solidFill>
                  <a:srgbClr val="BA2DA2"/>
                </a:solidFill>
              </a:rPr>
              <a:t>public</a:t>
            </a:r>
            <a:r>
              <a:t> T remove(</a:t>
            </a:r>
            <a:r>
              <a:rPr>
                <a:solidFill>
                  <a:srgbClr val="BA2DA2"/>
                </a:solidFill>
              </a:rPr>
              <a:t>int</a:t>
            </a:r>
            <a:r>
              <a:t> givenPosition)</a:t>
            </a:r>
            <a:endParaRPr>
              <a:latin typeface="+mj-lt"/>
              <a:ea typeface="+mj-ea"/>
              <a:cs typeface="+mj-cs"/>
              <a:sym typeface="Helvetica"/>
            </a:endParaRPr>
          </a:p>
          <a:p>
            <a:pPr defTabSz="344804">
              <a:tabLst>
                <a:tab pos="342900" algn="l"/>
              </a:tabLst>
              <a:defRPr sz="1600">
                <a:latin typeface="Menlo"/>
                <a:ea typeface="Menlo"/>
                <a:cs typeface="Menlo"/>
                <a:sym typeface="Menlo"/>
              </a:defRPr>
            </a:pPr>
            <a:r>
              <a: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T result = </a:t>
            </a:r>
            <a:r>
              <a:rPr>
                <a:solidFill>
                  <a:srgbClr val="BA2DA2"/>
                </a:solidFill>
              </a:rPr>
              <a:t>null</a:t>
            </a:r>
            <a:r>
              <a:t>;</a:t>
            </a:r>
            <a:endParaRPr>
              <a:latin typeface="+mj-lt"/>
              <a:ea typeface="+mj-ea"/>
              <a:cs typeface="+mj-cs"/>
              <a:sym typeface="Helvetica"/>
            </a:endParaRPr>
          </a:p>
          <a:p>
            <a:pPr defTabSz="344804">
              <a:tabLst>
                <a:tab pos="342900" algn="l"/>
              </a:tabLst>
              <a:defRPr sz="1600">
                <a:latin typeface="+mj-lt"/>
                <a:ea typeface="+mj-ea"/>
                <a:cs typeface="+mj-cs"/>
                <a:sym typeface="Helvetica"/>
              </a:defRPr>
            </a:pP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if</a:t>
            </a:r>
            <a:r>
              <a:t> ((givenPosition &gt;= </a:t>
            </a:r>
            <a:r>
              <a:rPr>
                <a:solidFill>
                  <a:srgbClr val="272AD8"/>
                </a:solidFill>
              </a:rPr>
              <a:t>1</a:t>
            </a:r>
            <a:r>
              <a:t>) &amp;&amp; (givenPosition &lt;= getLength()))</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a:t>
            </a:r>
            <a:r>
              <a:t>// Assertion: The list is not empty</a:t>
            </a:r>
            <a:endParaRPr>
              <a:solidFill>
                <a:srgbClr val="000000"/>
              </a:solidFill>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a:t>
            </a:r>
            <a:r>
              <a:rPr>
                <a:solidFill>
                  <a:srgbClr val="BA2DA2"/>
                </a:solidFill>
              </a:rPr>
              <a:t>if</a:t>
            </a:r>
            <a:r>
              <a:rPr>
                <a:solidFill>
                  <a:srgbClr val="000000"/>
                </a:solidFill>
              </a:rPr>
              <a:t> (givenPosition == </a:t>
            </a:r>
            <a:r>
              <a:rPr>
                <a:solidFill>
                  <a:srgbClr val="272AD8"/>
                </a:solidFill>
              </a:rPr>
              <a:t>1</a:t>
            </a:r>
            <a:r>
              <a:rPr>
                <a:solidFill>
                  <a:srgbClr val="000000"/>
                </a:solidFill>
              </a:rPr>
              <a:t>)         </a:t>
            </a:r>
            <a:r>
              <a:t>// Case 1: Remove first entry</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t>         result = removeFirstNode();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else</a:t>
            </a:r>
            <a:r>
              <a:t>                            </a:t>
            </a:r>
            <a:r>
              <a:rPr>
                <a:solidFill>
                  <a:srgbClr val="008400"/>
                </a:solidFill>
              </a:rPr>
              <a:t>// Case 2: givenPosition &gt; 1</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Node nodeBefore = getNodeAt(givenPosition - </a:t>
            </a:r>
            <a:r>
              <a:rPr>
                <a:solidFill>
                  <a:srgbClr val="272AD8"/>
                </a:solidFill>
              </a:rPr>
              <a:t>1</a:t>
            </a:r>
            <a:r>
              <a: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result = removeAfterNode(nodeBefore);</a:t>
            </a:r>
            <a:endParaRPr>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return</a:t>
            </a:r>
            <a:r>
              <a:t> result;                  </a:t>
            </a:r>
            <a:r>
              <a:rPr>
                <a:solidFill>
                  <a:srgbClr val="008400"/>
                </a:solidFill>
              </a:rPr>
              <a:t>// Return removed entry</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sz="1600">
                <a:solidFill>
                  <a:srgbClr val="D12F1B"/>
                </a:solidFill>
                <a:latin typeface="Menlo"/>
                <a:ea typeface="Menlo"/>
                <a:cs typeface="Menlo"/>
                <a:sym typeface="Menlo"/>
              </a:defRPr>
            </a:pPr>
            <a:r>
              <a:rPr>
                <a:solidFill>
                  <a:srgbClr val="000000"/>
                </a:solidFill>
              </a:rPr>
              <a:t>      </a:t>
            </a:r>
            <a:r>
              <a:rPr>
                <a:solidFill>
                  <a:srgbClr val="BA2DA2"/>
                </a:solidFill>
              </a:rPr>
              <a:t>throw</a:t>
            </a:r>
            <a:r>
              <a:rPr>
                <a:solidFill>
                  <a:srgbClr val="000000"/>
                </a:solidFill>
              </a:rPr>
              <a:t> </a:t>
            </a:r>
            <a:r>
              <a:rPr>
                <a:solidFill>
                  <a:srgbClr val="BA2DA2"/>
                </a:solidFill>
              </a:rPr>
              <a:t>new</a:t>
            </a:r>
            <a:r>
              <a:rPr>
                <a:solidFill>
                  <a:srgbClr val="000000"/>
                </a:solidFill>
              </a:rPr>
              <a:t> IndexOutOfBoundsException(</a:t>
            </a:r>
          </a:p>
          <a:p>
            <a:pPr lvl="1" indent="228600" defTabSz="344804">
              <a:tabLst>
                <a:tab pos="342900" algn="l"/>
              </a:tabLst>
              <a:defRPr sz="1600">
                <a:solidFill>
                  <a:srgbClr val="D12F1B"/>
                </a:solidFill>
                <a:latin typeface="Menlo"/>
                <a:ea typeface="Menlo"/>
                <a:cs typeface="Menlo"/>
                <a:sym typeface="Menlo"/>
              </a:defRPr>
            </a:pPr>
            <a:r>
              <a:rPr>
                <a:solidFill>
                  <a:srgbClr val="000000"/>
                </a:solidFill>
              </a:rPr>
              <a:t>						</a:t>
            </a:r>
            <a:r>
              <a:t>“Illegal position given to remove operation."</a:t>
            </a:r>
            <a:r>
              <a:rPr>
                <a:solidFill>
                  <a:srgbClr val="000000"/>
                </a:solidFill>
              </a:rPr>
              <a:t>);</a:t>
            </a:r>
            <a:endParaRPr>
              <a:solidFill>
                <a:srgbClr val="000000"/>
              </a:solidFill>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a:t>
            </a:r>
            <a:r>
              <a:t>// end remove</a:t>
            </a:r>
          </a:p>
        </p:txBody>
      </p:sp>
    </p:spTree>
  </p:cSld>
  <p:clrMapOvr>
    <a:masterClrMapping/>
  </p:clrMapOvr>
  <p:transition spd="med"/>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itle 1"/>
          <p:cNvSpPr txBox="1">
            <a:spLocks noGrp="1"/>
          </p:cNvSpPr>
          <p:nvPr>
            <p:ph type="title"/>
          </p:nvPr>
        </p:nvSpPr>
        <p:spPr>
          <a:prstGeom prst="rect">
            <a:avLst/>
          </a:prstGeom>
        </p:spPr>
        <p:txBody>
          <a:bodyPr>
            <a:normAutofit fontScale="90000"/>
          </a:bodyPr>
          <a:lstStyle/>
          <a:p>
            <a:r>
              <a:t>Designing a Base Class</a:t>
            </a:r>
          </a:p>
        </p:txBody>
      </p:sp>
      <p:sp>
        <p:nvSpPr>
          <p:cNvPr id="93" name="Content Placeholder 4"/>
          <p:cNvSpPr txBox="1">
            <a:spLocks noGrp="1"/>
          </p:cNvSpPr>
          <p:nvPr>
            <p:ph type="body" sz="quarter" idx="1"/>
          </p:nvPr>
        </p:nvSpPr>
        <p:spPr>
          <a:xfrm>
            <a:off x="443971" y="5816823"/>
            <a:ext cx="8229601" cy="581002"/>
          </a:xfrm>
          <a:prstGeom prst="rect">
            <a:avLst/>
          </a:prstGeom>
        </p:spPr>
        <p:txBody>
          <a:bodyPr>
            <a:normAutofit lnSpcReduction="10000"/>
          </a:bodyPr>
          <a:lstStyle/>
          <a:p>
            <a:pPr defTabSz="667512">
              <a:defRPr sz="2628"/>
            </a:pPr>
            <a:r>
              <a:rPr>
                <a:latin typeface="Courier New"/>
                <a:ea typeface="Courier New"/>
                <a:cs typeface="Courier New"/>
                <a:sym typeface="Courier New"/>
              </a:rPr>
              <a:t>Node</a:t>
            </a:r>
            <a:r>
              <a:t> has these four methods.</a:t>
            </a:r>
          </a:p>
        </p:txBody>
      </p:sp>
      <p:sp>
        <p:nvSpPr>
          <p:cNvPr id="94" name="protected final T getData()…"/>
          <p:cNvSpPr txBox="1"/>
          <p:nvPr/>
        </p:nvSpPr>
        <p:spPr>
          <a:xfrm>
            <a:off x="1027678" y="2291968"/>
            <a:ext cx="6435066" cy="17297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457200">
              <a:spcBef>
                <a:spcPts val="600"/>
              </a:spcBef>
              <a:defRPr sz="1800" b="1">
                <a:latin typeface="Menlo"/>
                <a:ea typeface="Menlo"/>
                <a:cs typeface="Menlo"/>
                <a:sym typeface="Menlo"/>
              </a:defRPr>
            </a:pPr>
            <a:r>
              <a:rPr>
                <a:solidFill>
                  <a:srgbClr val="A53B99"/>
                </a:solidFill>
              </a:rPr>
              <a:t>protected final</a:t>
            </a:r>
            <a:r>
              <a:t> </a:t>
            </a:r>
            <a:r>
              <a:rPr b="0"/>
              <a:t>T getData()</a:t>
            </a:r>
          </a:p>
          <a:p>
            <a:pPr defTabSz="457200">
              <a:spcBef>
                <a:spcPts val="600"/>
              </a:spcBef>
              <a:defRPr sz="1800" b="1">
                <a:latin typeface="Menlo"/>
                <a:ea typeface="Menlo"/>
                <a:cs typeface="Menlo"/>
                <a:sym typeface="Menlo"/>
              </a:defRPr>
            </a:pPr>
            <a:r>
              <a:rPr>
                <a:solidFill>
                  <a:srgbClr val="A53B99"/>
                </a:solidFill>
              </a:rPr>
              <a:t>protected final</a:t>
            </a:r>
            <a:r>
              <a:t> </a:t>
            </a:r>
            <a:r>
              <a:rPr>
                <a:solidFill>
                  <a:srgbClr val="A53B99"/>
                </a:solidFill>
              </a:rPr>
              <a:t>void</a:t>
            </a:r>
            <a:r>
              <a:t> </a:t>
            </a:r>
            <a:r>
              <a:rPr b="0"/>
              <a:t>setData(T newData)</a:t>
            </a:r>
          </a:p>
          <a:p>
            <a:pPr defTabSz="457200">
              <a:spcBef>
                <a:spcPts val="600"/>
              </a:spcBef>
              <a:defRPr sz="1800">
                <a:latin typeface="Menlo"/>
                <a:ea typeface="Menlo"/>
                <a:cs typeface="Menlo"/>
                <a:sym typeface="Menlo"/>
              </a:defRPr>
            </a:pPr>
            <a:r>
              <a:rPr b="1">
                <a:solidFill>
                  <a:srgbClr val="A53B99"/>
                </a:solidFill>
              </a:rPr>
              <a:t>protected final</a:t>
            </a:r>
            <a:r>
              <a:rPr b="1"/>
              <a:t> </a:t>
            </a:r>
            <a:r>
              <a:t>Node getNextNode()</a:t>
            </a:r>
          </a:p>
          <a:p>
            <a:pPr defTabSz="457200">
              <a:spcBef>
                <a:spcPts val="600"/>
              </a:spcBef>
              <a:defRPr sz="1800">
                <a:latin typeface="Menlo"/>
                <a:ea typeface="Menlo"/>
                <a:cs typeface="Menlo"/>
                <a:sym typeface="Menlo"/>
              </a:defRPr>
            </a:pPr>
            <a:r>
              <a:rPr b="1">
                <a:solidFill>
                  <a:srgbClr val="A53B99"/>
                </a:solidFill>
              </a:rPr>
              <a:t>private final void</a:t>
            </a:r>
            <a:r>
              <a:rPr b="1"/>
              <a:t> </a:t>
            </a:r>
            <a:r>
              <a:t>setNextNode(Node nextNode)</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itle 1"/>
          <p:cNvSpPr txBox="1">
            <a:spLocks noGrp="1"/>
          </p:cNvSpPr>
          <p:nvPr>
            <p:ph type="title"/>
          </p:nvPr>
        </p:nvSpPr>
        <p:spPr>
          <a:xfrm>
            <a:off x="249435" y="-124187"/>
            <a:ext cx="8513565" cy="807816"/>
          </a:xfrm>
          <a:prstGeom prst="rect">
            <a:avLst/>
          </a:prstGeom>
        </p:spPr>
        <p:txBody>
          <a:bodyPr>
            <a:normAutofit fontScale="90000"/>
          </a:bodyPr>
          <a:lstStyle/>
          <a:p>
            <a:r>
              <a:t>Using the ADT List</a:t>
            </a:r>
          </a:p>
        </p:txBody>
      </p:sp>
      <p:sp>
        <p:nvSpPr>
          <p:cNvPr id="83" name="Text Placeholder 2"/>
          <p:cNvSpPr txBox="1">
            <a:spLocks noGrp="1"/>
          </p:cNvSpPr>
          <p:nvPr>
            <p:ph type="body" sz="quarter" idx="1"/>
          </p:nvPr>
        </p:nvSpPr>
        <p:spPr>
          <a:xfrm>
            <a:off x="365759" y="5973255"/>
            <a:ext cx="8229601" cy="581002"/>
          </a:xfrm>
          <a:prstGeom prst="rect">
            <a:avLst/>
          </a:prstGeom>
        </p:spPr>
        <p:txBody>
          <a:bodyPr/>
          <a:lstStyle/>
          <a:p>
            <a:pPr defTabSz="548640">
              <a:defRPr sz="2160"/>
            </a:pPr>
            <a:r>
              <a:t>LISTING 10-2 A client of a class that implements </a:t>
            </a:r>
            <a:r>
              <a:rPr>
                <a:latin typeface="Courier New"/>
                <a:ea typeface="Courier New"/>
                <a:cs typeface="Courier New"/>
                <a:sym typeface="Courier New"/>
              </a:rPr>
              <a:t>ListInterface</a:t>
            </a:r>
          </a:p>
        </p:txBody>
      </p:sp>
      <p:sp>
        <p:nvSpPr>
          <p:cNvPr id="84" name="/**   A driver that uses a list to track the…"/>
          <p:cNvSpPr txBox="1"/>
          <p:nvPr/>
        </p:nvSpPr>
        <p:spPr>
          <a:xfrm>
            <a:off x="365759" y="577971"/>
            <a:ext cx="7008514" cy="5519178"/>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t>/**   A driver that uses a list to track the</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runners in a race as they cross the finish line.</a:t>
            </a:r>
            <a:r>
              <a:rPr>
                <a:solidFill>
                  <a:srgbClr val="000000"/>
                </a:solidFill>
                <a:latin typeface="+mn-lt"/>
                <a:ea typeface="+mn-ea"/>
                <a:cs typeface="+mn-cs"/>
                <a:sym typeface="Helvetica"/>
              </a:rPr>
              <a:t> </a:t>
            </a:r>
            <a:r>
              <a:t>*/</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a:solidFill>
                  <a:srgbClr val="BA2DA2"/>
                </a:solidFill>
              </a:rPr>
              <a:t>public</a:t>
            </a:r>
            <a:r>
              <a:t> </a:t>
            </a:r>
            <a:r>
              <a:rPr>
                <a:solidFill>
                  <a:srgbClr val="BA2DA2"/>
                </a:solidFill>
              </a:rPr>
              <a:t>class</a:t>
            </a:r>
            <a:r>
              <a:t> RoadRace</a:t>
            </a:r>
            <a:r>
              <a:rPr>
                <a:latin typeface="+mn-lt"/>
                <a:ea typeface="+mn-ea"/>
                <a:cs typeface="+mn-cs"/>
                <a:sym typeface="Helvetica"/>
              </a:rPr>
              <a:t> </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static</a:t>
            </a:r>
            <a:r>
              <a:t> </a:t>
            </a:r>
            <a:r>
              <a:rPr>
                <a:solidFill>
                  <a:srgbClr val="BA2DA2"/>
                </a:solidFill>
              </a:rPr>
              <a:t>void</a:t>
            </a:r>
            <a:r>
              <a:t> main(String[] args) </a:t>
            </a:r>
            <a:r>
              <a:rPr>
                <a:latin typeface="+mn-lt"/>
                <a:ea typeface="+mn-ea"/>
                <a:cs typeface="+mn-cs"/>
                <a:sym typeface="Helvetica"/>
              </a:rPr>
              <a:t> </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recordWinners();</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main</a:t>
            </a:r>
            <a:endParaRPr>
              <a:solidFill>
                <a:srgbClr val="000000"/>
              </a:solidFill>
              <a:latin typeface="+mn-lt"/>
              <a:ea typeface="+mn-ea"/>
              <a:cs typeface="+mn-cs"/>
              <a:sym typeface="Helvetica"/>
            </a:endParaRPr>
          </a:p>
          <a:p>
            <a:pPr defTabSz="344804">
              <a:tabLst>
                <a:tab pos="342900" algn="l"/>
              </a:tabLst>
              <a:defRPr sz="1300">
                <a:latin typeface="+mn-lt"/>
                <a:ea typeface="+mn-ea"/>
                <a:cs typeface="+mn-cs"/>
                <a:sym typeface="Helvetica"/>
              </a:defRPr>
            </a:pP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static</a:t>
            </a:r>
            <a:r>
              <a:t> </a:t>
            </a:r>
            <a:r>
              <a:rPr>
                <a:solidFill>
                  <a:srgbClr val="BA2DA2"/>
                </a:solidFill>
              </a:rPr>
              <a:t>void</a:t>
            </a:r>
            <a:r>
              <a:t> recordWinners()</a:t>
            </a:r>
            <a:r>
              <a:rPr>
                <a:latin typeface="+mn-lt"/>
                <a:ea typeface="+mn-ea"/>
                <a:cs typeface="+mn-cs"/>
                <a:sym typeface="Helvetica"/>
              </a:rPr>
              <a:t> </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ListInterface&lt;String&gt; runnerList = </a:t>
            </a:r>
            <a:r>
              <a:rPr>
                <a:solidFill>
                  <a:srgbClr val="BA2DA2"/>
                </a:solidFill>
              </a:rPr>
              <a:t>new</a:t>
            </a:r>
            <a:r>
              <a:t> AList&lt;&gt;();</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runnerList has only methods in ListInterface</a:t>
            </a:r>
            <a:endParaRPr>
              <a:solidFill>
                <a:srgbClr val="000000"/>
              </a:solidFill>
              <a:latin typeface="+mn-lt"/>
              <a:ea typeface="+mn-ea"/>
              <a:cs typeface="+mn-cs"/>
              <a:sym typeface="Helvetica"/>
            </a:endParaRPr>
          </a:p>
          <a:p>
            <a:pPr defTabSz="344804">
              <a:tabLst>
                <a:tab pos="342900" algn="l"/>
              </a:tabLst>
              <a:defRPr sz="1300">
                <a:latin typeface="+mn-lt"/>
                <a:ea typeface="+mn-ea"/>
                <a:cs typeface="+mn-cs"/>
                <a:sym typeface="Helvetica"/>
              </a:defRPr>
            </a:pP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runnerList.add(</a:t>
            </a:r>
            <a:r>
              <a:rPr>
                <a:solidFill>
                  <a:srgbClr val="D12F1B"/>
                </a:solidFill>
              </a:rPr>
              <a:t>"16"</a:t>
            </a:r>
            <a:r>
              <a:t>); </a:t>
            </a:r>
            <a:r>
              <a:rPr>
                <a:solidFill>
                  <a:srgbClr val="008400"/>
                </a:solidFill>
              </a:rPr>
              <a:t>// Winner</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runnerList.add(</a:t>
            </a:r>
            <a:r>
              <a:rPr>
                <a:solidFill>
                  <a:srgbClr val="D12F1B"/>
                </a:solidFill>
              </a:rPr>
              <a:t>" 4"</a:t>
            </a:r>
            <a:r>
              <a:t>); </a:t>
            </a:r>
            <a:r>
              <a:rPr>
                <a:solidFill>
                  <a:srgbClr val="008400"/>
                </a:solidFill>
              </a:rPr>
              <a:t>// Second place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runnerList.add(</a:t>
            </a:r>
            <a:r>
              <a:rPr>
                <a:solidFill>
                  <a:srgbClr val="D12F1B"/>
                </a:solidFill>
              </a:rPr>
              <a:t>"33"</a:t>
            </a:r>
            <a:r>
              <a:t>); </a:t>
            </a:r>
            <a:r>
              <a:rPr>
                <a:solidFill>
                  <a:srgbClr val="008400"/>
                </a:solidFill>
              </a:rPr>
              <a:t>// Third place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runnerList.add(</a:t>
            </a:r>
            <a:r>
              <a:rPr>
                <a:solidFill>
                  <a:srgbClr val="D12F1B"/>
                </a:solidFill>
              </a:rPr>
              <a:t>"27"</a:t>
            </a:r>
            <a:r>
              <a:t>); </a:t>
            </a:r>
            <a:r>
              <a:rPr>
                <a:solidFill>
                  <a:srgbClr val="008400"/>
                </a:solidFill>
              </a:rPr>
              <a:t>// Fourth place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displayList(runnerList);</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recordWinners</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static</a:t>
            </a:r>
            <a:r>
              <a:t> </a:t>
            </a:r>
            <a:r>
              <a:rPr>
                <a:solidFill>
                  <a:srgbClr val="BA2DA2"/>
                </a:solidFill>
              </a:rPr>
              <a:t>void</a:t>
            </a:r>
            <a:r>
              <a:t> displayList(ListInterface&lt;String&gt; list)</a:t>
            </a:r>
            <a:r>
              <a:rPr>
                <a:latin typeface="+mn-lt"/>
                <a:ea typeface="+mn-ea"/>
                <a:cs typeface="+mn-cs"/>
                <a:sym typeface="Helvetica"/>
              </a:rPr>
              <a:t> </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int</a:t>
            </a:r>
            <a:r>
              <a:t> numberOfEntries = list.getLength();</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System.out.println(</a:t>
            </a:r>
            <a:r>
              <a:rPr>
                <a:solidFill>
                  <a:srgbClr val="D12F1B"/>
                </a:solidFill>
              </a:rPr>
              <a:t>"The list contains "</a:t>
            </a:r>
            <a:r>
              <a:t> + numberOfEntries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D12F1B"/>
                </a:solidFill>
              </a:rPr>
              <a:t>" entries, as follows:"</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for</a:t>
            </a:r>
            <a:r>
              <a:t> (</a:t>
            </a:r>
            <a:r>
              <a:rPr>
                <a:solidFill>
                  <a:srgbClr val="BA2DA2"/>
                </a:solidFill>
              </a:rPr>
              <a:t>int</a:t>
            </a:r>
            <a:r>
              <a:t> position = </a:t>
            </a:r>
            <a:r>
              <a:rPr>
                <a:solidFill>
                  <a:srgbClr val="272AD8"/>
                </a:solidFill>
              </a:rPr>
              <a:t>1</a:t>
            </a:r>
            <a:r>
              <a:t>; position &lt;= numberOfEntries; position++)</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System.out.println(list.getEntry(position)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D12F1B"/>
                </a:solidFill>
              </a:rPr>
              <a:t>" is entry "</a:t>
            </a:r>
            <a:r>
              <a:t> + position);</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System.out.println();</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displayList</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end RoadRace</a:t>
            </a:r>
          </a:p>
        </p:txBody>
      </p:sp>
      <p:sp>
        <p:nvSpPr>
          <p:cNvPr id="85" name="Rectangle"/>
          <p:cNvSpPr/>
          <p:nvPr/>
        </p:nvSpPr>
        <p:spPr>
          <a:xfrm>
            <a:off x="5936084" y="674174"/>
            <a:ext cx="3100353" cy="1649453"/>
          </a:xfrm>
          <a:prstGeom prst="rect">
            <a:avLst/>
          </a:prstGeom>
          <a:gradFill>
            <a:gsLst>
              <a:gs pos="0">
                <a:schemeClr val="accent4">
                  <a:hueOff val="-155063"/>
                  <a:lumOff val="44832"/>
                </a:schemeClr>
              </a:gs>
              <a:gs pos="35000">
                <a:srgbClr val="FEF7B7"/>
              </a:gs>
              <a:gs pos="100000">
                <a:schemeClr val="accent4">
                  <a:hueOff val="-178118"/>
                  <a:lumOff val="59630"/>
                </a:schemeClr>
              </a:gs>
            </a:gsLst>
            <a:lin ang="16200000"/>
          </a:gradFill>
          <a:ln>
            <a:solidFill>
              <a:srgbClr val="AEA600"/>
            </a:solidFill>
          </a:ln>
          <a:effectLst>
            <a:outerShdw blurRad="38100" dist="20000" dir="5400000" rotWithShape="0">
              <a:srgbClr val="000000">
                <a:alpha val="38000"/>
              </a:srgbClr>
            </a:outerShdw>
          </a:effectLst>
        </p:spPr>
        <p:txBody>
          <a:bodyPr lIns="45719" rIns="45719" anchor="ctr"/>
          <a:lstStyle/>
          <a:p>
            <a:endParaRPr/>
          </a:p>
        </p:txBody>
      </p:sp>
      <p:sp>
        <p:nvSpPr>
          <p:cNvPr id="86" name="The list contains 4 entries,…"/>
          <p:cNvSpPr txBox="1"/>
          <p:nvPr/>
        </p:nvSpPr>
        <p:spPr>
          <a:xfrm>
            <a:off x="6001241" y="813498"/>
            <a:ext cx="3315479" cy="15265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a:latin typeface="+mn-lt"/>
                <a:ea typeface="+mn-ea"/>
                <a:cs typeface="+mn-cs"/>
                <a:sym typeface="Helvetica"/>
              </a:defRPr>
            </a:pPr>
            <a:endParaRPr/>
          </a:p>
          <a:p>
            <a:pPr defTabSz="344804">
              <a:tabLst>
                <a:tab pos="342900" algn="l"/>
              </a:tabLst>
              <a:defRPr>
                <a:latin typeface="Menlo"/>
                <a:ea typeface="Menlo"/>
                <a:cs typeface="Menlo"/>
                <a:sym typeface="Menlo"/>
              </a:defRPr>
            </a:pPr>
            <a:r>
              <a:t>The list contains 4 entries, </a:t>
            </a:r>
          </a:p>
          <a:p>
            <a:pPr defTabSz="344804">
              <a:tabLst>
                <a:tab pos="342900" algn="l"/>
              </a:tabLst>
              <a:defRPr>
                <a:latin typeface="Menlo"/>
                <a:ea typeface="Menlo"/>
                <a:cs typeface="Menlo"/>
                <a:sym typeface="Menlo"/>
              </a:defRPr>
            </a:pPr>
            <a:r>
              <a:t>as follows:</a:t>
            </a:r>
            <a:endParaRPr>
              <a:latin typeface="+mn-lt"/>
              <a:ea typeface="+mn-ea"/>
              <a:cs typeface="+mn-cs"/>
              <a:sym typeface="Helvetica"/>
            </a:endParaRPr>
          </a:p>
          <a:p>
            <a:pPr defTabSz="344804">
              <a:tabLst>
                <a:tab pos="342900" algn="l"/>
              </a:tabLst>
              <a:defRPr>
                <a:latin typeface="Menlo"/>
                <a:ea typeface="Menlo"/>
                <a:cs typeface="Menlo"/>
                <a:sym typeface="Menlo"/>
              </a:defRPr>
            </a:pPr>
            <a:r>
              <a:t>16 is entry 1</a:t>
            </a:r>
            <a:endParaRPr>
              <a:latin typeface="+mn-lt"/>
              <a:ea typeface="+mn-ea"/>
              <a:cs typeface="+mn-cs"/>
              <a:sym typeface="Helvetica"/>
            </a:endParaRPr>
          </a:p>
          <a:p>
            <a:pPr defTabSz="344804">
              <a:tabLst>
                <a:tab pos="342900" algn="l"/>
              </a:tabLst>
              <a:defRPr>
                <a:latin typeface="Menlo"/>
                <a:ea typeface="Menlo"/>
                <a:cs typeface="Menlo"/>
                <a:sym typeface="Menlo"/>
              </a:defRPr>
            </a:pPr>
            <a:r>
              <a:t> 4 is entry 2</a:t>
            </a:r>
            <a:endParaRPr>
              <a:latin typeface="+mn-lt"/>
              <a:ea typeface="+mn-ea"/>
              <a:cs typeface="+mn-cs"/>
              <a:sym typeface="Helvetica"/>
            </a:endParaRPr>
          </a:p>
          <a:p>
            <a:pPr defTabSz="344804">
              <a:tabLst>
                <a:tab pos="342900" algn="l"/>
              </a:tabLst>
              <a:defRPr>
                <a:latin typeface="Menlo"/>
                <a:ea typeface="Menlo"/>
                <a:cs typeface="Menlo"/>
                <a:sym typeface="Menlo"/>
              </a:defRPr>
            </a:pPr>
            <a:r>
              <a:t>33 is entry 3</a:t>
            </a:r>
            <a:endParaRPr>
              <a:latin typeface="+mn-lt"/>
              <a:ea typeface="+mn-ea"/>
              <a:cs typeface="+mn-cs"/>
              <a:sym typeface="Helvetica"/>
            </a:endParaRPr>
          </a:p>
          <a:p>
            <a:pPr defTabSz="344804">
              <a:tabLst>
                <a:tab pos="342900" algn="l"/>
              </a:tabLst>
              <a:defRPr>
                <a:latin typeface="Menlo"/>
                <a:ea typeface="Menlo"/>
                <a:cs typeface="Menlo"/>
                <a:sym typeface="Menlo"/>
              </a:defRPr>
            </a:pPr>
            <a:r>
              <a:t>27 is entry 4</a:t>
            </a:r>
          </a:p>
        </p:txBody>
      </p:sp>
      <p:sp>
        <p:nvSpPr>
          <p:cNvPr id="87" name="Program Output"/>
          <p:cNvSpPr txBox="1"/>
          <p:nvPr/>
        </p:nvSpPr>
        <p:spPr>
          <a:xfrm>
            <a:off x="5992648" y="683628"/>
            <a:ext cx="1856704" cy="3506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800" b="1" i="1"/>
            </a:lvl1pPr>
          </a:lstStyle>
          <a:p>
            <a:r>
              <a:t>Program Output</a:t>
            </a:r>
          </a:p>
        </p:txBody>
      </p:sp>
    </p:spTree>
  </p:cSld>
  <p:clrMapOvr>
    <a:masterClrMapping/>
  </p:clrMapOvr>
  <p:transition spd="med"/>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8" name="Group"/>
          <p:cNvGrpSpPr/>
          <p:nvPr/>
        </p:nvGrpSpPr>
        <p:grpSpPr>
          <a:xfrm>
            <a:off x="5770608" y="4028184"/>
            <a:ext cx="424763" cy="605963"/>
            <a:chOff x="0" y="0"/>
            <a:chExt cx="424762" cy="605962"/>
          </a:xfrm>
        </p:grpSpPr>
        <p:sp>
          <p:nvSpPr>
            <p:cNvPr id="96" name="Line"/>
            <p:cNvSpPr/>
            <p:nvPr/>
          </p:nvSpPr>
          <p:spPr>
            <a:xfrm flipV="1">
              <a:off x="214861" y="18017"/>
              <a:ext cx="1" cy="587946"/>
            </a:xfrm>
            <a:prstGeom prst="line">
              <a:avLst/>
            </a:prstGeom>
            <a:noFill/>
            <a:ln w="25400" cap="flat">
              <a:solidFill>
                <a:srgbClr val="000000"/>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a:p>
          </p:txBody>
        </p:sp>
        <p:sp>
          <p:nvSpPr>
            <p:cNvPr id="97" name="Arrow"/>
            <p:cNvSpPr/>
            <p:nvPr/>
          </p:nvSpPr>
          <p:spPr>
            <a:xfrm rot="16200000">
              <a:off x="46710" y="-46711"/>
              <a:ext cx="331342" cy="424763"/>
            </a:xfrm>
            <a:prstGeom prst="rightArrow">
              <a:avLst>
                <a:gd name="adj1" fmla="val 32000"/>
                <a:gd name="adj2" fmla="val 123645"/>
              </a:avLst>
            </a:prstGeom>
            <a:solidFill>
              <a:srgbClr val="FFFFFF"/>
            </a:solidFill>
            <a:ln w="25400" cap="flat">
              <a:solidFill>
                <a:srgbClr val="000000"/>
              </a:solidFill>
              <a:prstDash val="solid"/>
              <a:round/>
            </a:ln>
            <a:effectLst>
              <a:outerShdw blurRad="38100" dist="23000" dir="5400000" rotWithShape="0">
                <a:srgbClr val="000000">
                  <a:alpha val="35000"/>
                </a:srgbClr>
              </a:outerShdw>
            </a:effectLst>
          </p:spPr>
          <p:txBody>
            <a:bodyPr wrap="square" lIns="45719" tIns="45719" rIns="45719" bIns="45719" numCol="1" anchor="ctr">
              <a:noAutofit/>
            </a:bodyPr>
            <a:lstStyle/>
            <a:p>
              <a:endParaRPr/>
            </a:p>
          </p:txBody>
        </p:sp>
      </p:grpSp>
      <p:sp>
        <p:nvSpPr>
          <p:cNvPr id="99" name="Title 1"/>
          <p:cNvSpPr txBox="1">
            <a:spLocks noGrp="1"/>
          </p:cNvSpPr>
          <p:nvPr>
            <p:ph type="title"/>
          </p:nvPr>
        </p:nvSpPr>
        <p:spPr>
          <a:xfrm>
            <a:off x="249435" y="-1"/>
            <a:ext cx="3452218" cy="1698010"/>
          </a:xfrm>
          <a:prstGeom prst="rect">
            <a:avLst/>
          </a:prstGeom>
        </p:spPr>
        <p:txBody>
          <a:bodyPr/>
          <a:lstStyle/>
          <a:p>
            <a:r>
              <a:t>Designing a Base Class</a:t>
            </a:r>
          </a:p>
        </p:txBody>
      </p:sp>
      <p:sp>
        <p:nvSpPr>
          <p:cNvPr id="100" name="FIGURE 18-2 Access available to a class derived from the class LListRevised"/>
          <p:cNvSpPr txBox="1">
            <a:spLocks noGrp="1"/>
          </p:cNvSpPr>
          <p:nvPr>
            <p:ph type="body" sz="quarter" idx="1"/>
          </p:nvPr>
        </p:nvSpPr>
        <p:spPr>
          <a:xfrm>
            <a:off x="443971" y="3656849"/>
            <a:ext cx="2599434" cy="2780126"/>
          </a:xfrm>
          <a:prstGeom prst="rect">
            <a:avLst/>
          </a:prstGeom>
        </p:spPr>
        <p:txBody>
          <a:bodyPr>
            <a:normAutofit lnSpcReduction="10000"/>
          </a:bodyPr>
          <a:lstStyle/>
          <a:p>
            <a:pPr defTabSz="548640">
              <a:defRPr sz="2640"/>
            </a:pPr>
            <a:r>
              <a:t>FIGURE 18-2 Access available to a class derived from the class </a:t>
            </a:r>
            <a:r>
              <a:rPr>
                <a:latin typeface="Courier New"/>
                <a:ea typeface="Courier New"/>
                <a:cs typeface="Courier New"/>
                <a:sym typeface="Courier New"/>
              </a:rPr>
              <a:t>LListRevised</a:t>
            </a:r>
          </a:p>
        </p:txBody>
      </p:sp>
      <p:graphicFrame>
        <p:nvGraphicFramePr>
          <p:cNvPr id="101" name="Table"/>
          <p:cNvGraphicFramePr/>
          <p:nvPr/>
        </p:nvGraphicFramePr>
        <p:xfrm>
          <a:off x="4357732" y="147414"/>
          <a:ext cx="3327678" cy="4190201"/>
        </p:xfrm>
        <a:graphic>
          <a:graphicData uri="http://schemas.openxmlformats.org/drawingml/2006/table">
            <a:tbl>
              <a:tblPr>
                <a:tableStyleId>{4C3C2611-4C71-4FC5-86AE-919BDF0F9419}</a:tableStyleId>
              </a:tblPr>
              <a:tblGrid>
                <a:gridCol w="3327678">
                  <a:extLst>
                    <a:ext uri="{9D8B030D-6E8A-4147-A177-3AD203B41FA5}">
                      <a16:colId xmlns:a16="http://schemas.microsoft.com/office/drawing/2014/main" val="20000"/>
                    </a:ext>
                  </a:extLst>
                </a:gridCol>
              </a:tblGrid>
              <a:tr h="267234">
                <a:tc>
                  <a:txBody>
                    <a:bodyPr/>
                    <a:lstStyle/>
                    <a:p>
                      <a:pPr marL="377190" indent="-377190" algn="ctr" defTabSz="457200">
                        <a:spcBef>
                          <a:spcPts val="700"/>
                        </a:spcBef>
                        <a:defRPr sz="1800"/>
                      </a:pPr>
                      <a:r>
                        <a:rPr sz="1500">
                          <a:solidFill>
                            <a:srgbClr val="2F2A2B"/>
                          </a:solidFill>
                        </a:rPr>
                        <a:t>LListRevised</a:t>
                      </a:r>
                    </a:p>
                  </a:txBody>
                  <a:tcPr marL="63500" marR="63500" marT="0" marB="0" anchor="ctr"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tcPr>
                </a:tc>
                <a:extLst>
                  <a:ext uri="{0D108BD9-81ED-4DB2-BD59-A6C34878D82A}">
                    <a16:rowId xmlns:a16="http://schemas.microsoft.com/office/drawing/2014/main" val="10000"/>
                  </a:ext>
                </a:extLst>
              </a:tr>
              <a:tr h="583734">
                <a:tc>
                  <a:txBody>
                    <a:bodyPr/>
                    <a:lstStyle/>
                    <a:p>
                      <a:pPr marL="279400" marR="334009" algn="l" defTabSz="457200">
                        <a:lnSpc>
                          <a:spcPct val="103750"/>
                        </a:lnSpc>
                        <a:spcBef>
                          <a:spcPts val="100"/>
                        </a:spcBef>
                        <a:defRPr sz="1500">
                          <a:solidFill>
                            <a:srgbClr val="2F2A2B"/>
                          </a:solidFill>
                        </a:defRPr>
                      </a:pPr>
                      <a:r>
                        <a:rPr b="1">
                          <a:latin typeface="Times New Roman"/>
                          <a:ea typeface="Times New Roman"/>
                          <a:cs typeface="Times New Roman"/>
                          <a:sym typeface="Times New Roman"/>
                        </a:rPr>
                        <a:t>Private data fields: </a:t>
                      </a:r>
                    </a:p>
                    <a:p>
                      <a:pPr marL="279400" marR="334009" algn="l" defTabSz="457200">
                        <a:lnSpc>
                          <a:spcPct val="103750"/>
                        </a:lnSpc>
                        <a:spcBef>
                          <a:spcPts val="100"/>
                        </a:spcBef>
                        <a:defRPr sz="1500">
                          <a:solidFill>
                            <a:srgbClr val="2F2A2B"/>
                          </a:solidFill>
                        </a:defRPr>
                      </a:pPr>
                      <a:r>
                        <a:t>firstNode </a:t>
                      </a:r>
                    </a:p>
                    <a:p>
                      <a:pPr marL="279400" marR="334009" algn="l" defTabSz="457200">
                        <a:lnSpc>
                          <a:spcPct val="103750"/>
                        </a:lnSpc>
                        <a:spcBef>
                          <a:spcPts val="100"/>
                        </a:spcBef>
                        <a:defRPr sz="1500">
                          <a:solidFill>
                            <a:srgbClr val="2F2A2B"/>
                          </a:solidFill>
                        </a:defRPr>
                      </a:pPr>
                      <a:r>
                        <a:t>numberOfEntries</a:t>
                      </a:r>
                    </a:p>
                  </a:txBody>
                  <a:tcPr marL="63500" marR="63500" marT="0" marB="0" anchor="ctr"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solidFill>
                      <a:srgbClr val="B6B8BA"/>
                    </a:solidFill>
                  </a:tcPr>
                </a:tc>
                <a:extLst>
                  <a:ext uri="{0D108BD9-81ED-4DB2-BD59-A6C34878D82A}">
                    <a16:rowId xmlns:a16="http://schemas.microsoft.com/office/drawing/2014/main" val="10001"/>
                  </a:ext>
                </a:extLst>
              </a:tr>
              <a:tr h="267234">
                <a:tc>
                  <a:txBody>
                    <a:bodyPr/>
                    <a:lstStyle/>
                    <a:p>
                      <a:pPr marL="279400" algn="l" defTabSz="457200">
                        <a:defRPr sz="1500">
                          <a:solidFill>
                            <a:srgbClr val="2F2A2B"/>
                          </a:solidFill>
                        </a:defRPr>
                      </a:pPr>
                      <a:r>
                        <a:rPr b="1">
                          <a:latin typeface="Times New Roman"/>
                          <a:ea typeface="Times New Roman"/>
                          <a:cs typeface="Times New Roman"/>
                          <a:sym typeface="Times New Roman"/>
                        </a:rPr>
                        <a:t>Protected, final methods: </a:t>
                      </a:r>
                    </a:p>
                    <a:p>
                      <a:pPr marL="279400" algn="l" defTabSz="457200">
                        <a:defRPr sz="1500">
                          <a:solidFill>
                            <a:srgbClr val="2F2A2B"/>
                          </a:solidFill>
                        </a:defRPr>
                      </a:pPr>
                      <a:r>
                        <a:t>getFirstNode </a:t>
                      </a:r>
                    </a:p>
                    <a:p>
                      <a:pPr marL="279400" algn="l" defTabSz="457200">
                        <a:defRPr sz="1500">
                          <a:solidFill>
                            <a:srgbClr val="2F2A2B"/>
                          </a:solidFill>
                        </a:defRPr>
                      </a:pPr>
                      <a:r>
                        <a:t>addFirstNode </a:t>
                      </a:r>
                    </a:p>
                    <a:p>
                      <a:pPr marL="279400" algn="l" defTabSz="457200">
                        <a:defRPr sz="1500">
                          <a:solidFill>
                            <a:srgbClr val="2F2A2B"/>
                          </a:solidFill>
                        </a:defRPr>
                      </a:pPr>
                      <a:r>
                        <a:t>addAfterNode </a:t>
                      </a:r>
                    </a:p>
                    <a:p>
                      <a:pPr marL="279400" algn="l" defTabSz="457200">
                        <a:defRPr sz="1500">
                          <a:solidFill>
                            <a:srgbClr val="2F2A2B"/>
                          </a:solidFill>
                        </a:defRPr>
                      </a:pPr>
                      <a:r>
                        <a:t>removeFirstNode </a:t>
                      </a:r>
                    </a:p>
                    <a:p>
                      <a:pPr marL="279400" algn="l" defTabSz="457200">
                        <a:defRPr sz="1500">
                          <a:solidFill>
                            <a:srgbClr val="2F2A2B"/>
                          </a:solidFill>
                        </a:defRPr>
                      </a:pPr>
                      <a:r>
                        <a:t>removeAfterNode </a:t>
                      </a:r>
                    </a:p>
                    <a:p>
                      <a:pPr marL="279400" algn="l" defTabSz="457200">
                        <a:defRPr sz="1500">
                          <a:solidFill>
                            <a:srgbClr val="2F2A2B"/>
                          </a:solidFill>
                        </a:defRPr>
                      </a:pPr>
                      <a:r>
                        <a:t>getNodeAt </a:t>
                      </a:r>
                    </a:p>
                    <a:p>
                      <a:pPr marL="279400" algn="l" defTabSz="457200">
                        <a:defRPr sz="1500">
                          <a:solidFill>
                            <a:srgbClr val="2F2A2B"/>
                          </a:solidFill>
                        </a:defRPr>
                      </a:pPr>
                      <a:r>
                        <a:t>initializeDataFields</a:t>
                      </a:r>
                      <a:endParaRPr>
                        <a:solidFill>
                          <a:srgbClr val="000000"/>
                        </a:solidFill>
                        <a:latin typeface="Times New Roman"/>
                        <a:ea typeface="Times New Roman"/>
                        <a:cs typeface="Times New Roman"/>
                        <a:sym typeface="Times New Roman"/>
                      </a:endParaRPr>
                    </a:p>
                    <a:p>
                      <a:pPr algn="l" defTabSz="457200">
                        <a:defRPr sz="1500">
                          <a:solidFill>
                            <a:srgbClr val="2F2A2B"/>
                          </a:solidFill>
                          <a:latin typeface="Times New Roman"/>
                          <a:ea typeface="Times New Roman"/>
                          <a:cs typeface="Times New Roman"/>
                          <a:sym typeface="Times New Roman"/>
                        </a:defRPr>
                      </a:pPr>
                      <a:endParaRPr>
                        <a:solidFill>
                          <a:srgbClr val="000000"/>
                        </a:solidFill>
                      </a:endParaRPr>
                    </a:p>
                    <a:p>
                      <a:pPr marL="279400" algn="l" defTabSz="457200">
                        <a:defRPr sz="1500" b="1">
                          <a:solidFill>
                            <a:srgbClr val="2F2A2B"/>
                          </a:solidFill>
                          <a:latin typeface="Times New Roman"/>
                          <a:ea typeface="Times New Roman"/>
                          <a:cs typeface="Times New Roman"/>
                          <a:sym typeface="Times New Roman"/>
                        </a:defRPr>
                      </a:pPr>
                      <a:r>
                        <a:t>Protected, final inner class:</a:t>
                      </a:r>
                      <a:endParaRPr>
                        <a:solidFill>
                          <a:srgbClr val="000000"/>
                        </a:solidFill>
                      </a:endParaRPr>
                    </a:p>
                    <a:p>
                      <a:pPr marL="279400" algn="l" defTabSz="457200">
                        <a:defRPr sz="1500">
                          <a:solidFill>
                            <a:srgbClr val="2F2A2B"/>
                          </a:solidFill>
                        </a:defRPr>
                      </a:pPr>
                      <a:r>
                        <a:t>Node</a:t>
                      </a:r>
                      <a:r>
                        <a:rPr>
                          <a:solidFill>
                            <a:srgbClr val="000000"/>
                          </a:solidFill>
                          <a:latin typeface="Times New Roman"/>
                          <a:ea typeface="Times New Roman"/>
                          <a:cs typeface="Times New Roman"/>
                          <a:sym typeface="Times New Roman"/>
                        </a:rPr>
                        <a:t> </a:t>
                      </a:r>
                      <a:r>
                        <a:t>(Has protected methods getData, setData, and getNextNode and private method setNextNode)</a:t>
                      </a:r>
                    </a:p>
                  </a:txBody>
                  <a:tcPr marL="63500" marR="63500" marT="0" marB="0" anchor="ctr"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solidFill>
                      <a:srgbClr val="EBECED"/>
                    </a:solidFill>
                  </a:tcPr>
                </a:tc>
                <a:extLst>
                  <a:ext uri="{0D108BD9-81ED-4DB2-BD59-A6C34878D82A}">
                    <a16:rowId xmlns:a16="http://schemas.microsoft.com/office/drawing/2014/main" val="10002"/>
                  </a:ext>
                </a:extLst>
              </a:tr>
            </a:tbl>
          </a:graphicData>
        </a:graphic>
      </p:graphicFrame>
      <p:graphicFrame>
        <p:nvGraphicFramePr>
          <p:cNvPr id="102" name="Table"/>
          <p:cNvGraphicFramePr/>
          <p:nvPr/>
        </p:nvGraphicFramePr>
        <p:xfrm>
          <a:off x="3824610" y="4647449"/>
          <a:ext cx="4796778" cy="1551432"/>
        </p:xfrm>
        <a:graphic>
          <a:graphicData uri="http://schemas.openxmlformats.org/drawingml/2006/table">
            <a:tbl>
              <a:tblPr>
                <a:tableStyleId>{4C3C2611-4C71-4FC5-86AE-919BDF0F9419}</a:tableStyleId>
              </a:tblPr>
              <a:tblGrid>
                <a:gridCol w="4796778">
                  <a:extLst>
                    <a:ext uri="{9D8B030D-6E8A-4147-A177-3AD203B41FA5}">
                      <a16:colId xmlns:a16="http://schemas.microsoft.com/office/drawing/2014/main" val="20000"/>
                    </a:ext>
                  </a:extLst>
                </a:gridCol>
              </a:tblGrid>
              <a:tr h="254000">
                <a:tc>
                  <a:txBody>
                    <a:bodyPr/>
                    <a:lstStyle/>
                    <a:p>
                      <a:pPr algn="ctr" defTabSz="457200">
                        <a:spcBef>
                          <a:spcPts val="100"/>
                        </a:spcBef>
                        <a:defRPr sz="1800"/>
                      </a:pPr>
                      <a:r>
                        <a:rPr sz="1600">
                          <a:solidFill>
                            <a:srgbClr val="2F2A2B"/>
                          </a:solidFill>
                        </a:rPr>
                        <a:t>Any subclass (derived class)</a:t>
                      </a: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0"/>
                  </a:ext>
                </a:extLst>
              </a:tr>
              <a:tr h="254000">
                <a:tc>
                  <a:txBody>
                    <a:bodyPr/>
                    <a:lstStyle/>
                    <a:p>
                      <a:pPr marL="200192" indent="-130342" algn="l" defTabSz="457200">
                        <a:lnSpc>
                          <a:spcPct val="103750"/>
                        </a:lnSpc>
                        <a:spcBef>
                          <a:spcPts val="100"/>
                        </a:spcBef>
                        <a:buSzPct val="100000"/>
                        <a:buChar char="•"/>
                        <a:defRPr sz="1300">
                          <a:solidFill>
                            <a:srgbClr val="2F2A2B"/>
                          </a:solidFill>
                        </a:defRPr>
                      </a:pPr>
                      <a:r>
                        <a:rPr>
                          <a:latin typeface="Times New Roman"/>
                          <a:ea typeface="Times New Roman"/>
                          <a:cs typeface="Times New Roman"/>
                          <a:sym typeface="Times New Roman"/>
                        </a:rPr>
                        <a:t>Can access </a:t>
                      </a:r>
                      <a:r>
                        <a:rPr>
                          <a:latin typeface="Courier New"/>
                          <a:ea typeface="Courier New"/>
                          <a:cs typeface="Courier New"/>
                          <a:sym typeface="Courier New"/>
                        </a:rPr>
                        <a:t>firstNode</a:t>
                      </a:r>
                      <a:r>
                        <a:rPr>
                          <a:latin typeface="Times New Roman"/>
                          <a:ea typeface="Times New Roman"/>
                          <a:cs typeface="Times New Roman"/>
                          <a:sym typeface="Times New Roman"/>
                        </a:rPr>
                        <a:t> and </a:t>
                      </a:r>
                      <a:r>
                        <a:rPr>
                          <a:latin typeface="Courier New"/>
                          <a:ea typeface="Courier New"/>
                          <a:cs typeface="Courier New"/>
                          <a:sym typeface="Courier New"/>
                        </a:rPr>
                        <a:t>numberOfEntries</a:t>
                      </a:r>
                      <a:endParaRPr>
                        <a:latin typeface="Times New Roman"/>
                        <a:ea typeface="Times New Roman"/>
                        <a:cs typeface="Times New Roman"/>
                        <a:sym typeface="Times New Roman"/>
                      </a:endParaRPr>
                    </a:p>
                    <a:p>
                      <a:pPr marL="200192" indent="-130342" algn="l" defTabSz="457200">
                        <a:lnSpc>
                          <a:spcPct val="103750"/>
                        </a:lnSpc>
                        <a:spcBef>
                          <a:spcPts val="100"/>
                        </a:spcBef>
                        <a:buSzPct val="100000"/>
                        <a:buChar char="•"/>
                        <a:defRPr sz="1300">
                          <a:solidFill>
                            <a:srgbClr val="2F2A2B"/>
                          </a:solidFill>
                        </a:defRPr>
                      </a:pPr>
                      <a:r>
                        <a:rPr>
                          <a:latin typeface="Times New Roman"/>
                          <a:ea typeface="Times New Roman"/>
                          <a:cs typeface="Times New Roman"/>
                          <a:sym typeface="Times New Roman"/>
                        </a:rPr>
                        <a:t>Can invoke the protected methods</a:t>
                      </a:r>
                    </a:p>
                    <a:p>
                      <a:pPr marL="200192" indent="-130342" algn="l" defTabSz="457200">
                        <a:lnSpc>
                          <a:spcPct val="103750"/>
                        </a:lnSpc>
                        <a:spcBef>
                          <a:spcPts val="100"/>
                        </a:spcBef>
                        <a:buSzPct val="100000"/>
                        <a:buChar char="•"/>
                        <a:defRPr sz="1300">
                          <a:solidFill>
                            <a:srgbClr val="2F2A2B"/>
                          </a:solidFill>
                        </a:defRPr>
                      </a:pPr>
                      <a:r>
                        <a:rPr>
                          <a:latin typeface="Times New Roman"/>
                          <a:ea typeface="Times New Roman"/>
                          <a:cs typeface="Times New Roman"/>
                          <a:sym typeface="Times New Roman"/>
                        </a:rPr>
                        <a:t>Can create an instance of </a:t>
                      </a:r>
                      <a:r>
                        <a:rPr>
                          <a:latin typeface="Courier New"/>
                          <a:ea typeface="Courier New"/>
                          <a:cs typeface="Courier New"/>
                          <a:sym typeface="Courier New"/>
                        </a:rPr>
                        <a:t>Node</a:t>
                      </a:r>
                      <a:endParaRPr>
                        <a:latin typeface="Times New Roman"/>
                        <a:ea typeface="Times New Roman"/>
                        <a:cs typeface="Times New Roman"/>
                        <a:sym typeface="Times New Roman"/>
                      </a:endParaRPr>
                    </a:p>
                    <a:p>
                      <a:pPr marL="200192" indent="-130342" algn="l" defTabSz="457200">
                        <a:lnSpc>
                          <a:spcPct val="103750"/>
                        </a:lnSpc>
                        <a:spcBef>
                          <a:spcPts val="100"/>
                        </a:spcBef>
                        <a:buSzPct val="100000"/>
                        <a:buChar char="•"/>
                        <a:defRPr sz="1300">
                          <a:solidFill>
                            <a:srgbClr val="2F2A2B"/>
                          </a:solidFill>
                        </a:defRPr>
                      </a:pPr>
                      <a:r>
                        <a:rPr>
                          <a:latin typeface="Times New Roman"/>
                          <a:ea typeface="Times New Roman"/>
                          <a:cs typeface="Times New Roman"/>
                          <a:sym typeface="Times New Roman"/>
                        </a:rPr>
                        <a:t>Can access the ﬁelds of an existing  node</a:t>
                      </a:r>
                    </a:p>
                    <a:p>
                      <a:pPr marL="200192" indent="-130342" algn="l" defTabSz="457200">
                        <a:lnSpc>
                          <a:spcPct val="103750"/>
                        </a:lnSpc>
                        <a:spcBef>
                          <a:spcPts val="100"/>
                        </a:spcBef>
                        <a:buSzPct val="100000"/>
                        <a:buChar char="•"/>
                        <a:defRPr sz="1300">
                          <a:solidFill>
                            <a:srgbClr val="2F2A2B"/>
                          </a:solidFill>
                        </a:defRPr>
                      </a:pPr>
                      <a:r>
                        <a:rPr>
                          <a:latin typeface="Times New Roman"/>
                          <a:ea typeface="Times New Roman"/>
                          <a:cs typeface="Times New Roman"/>
                          <a:sym typeface="Times New Roman"/>
                        </a:rPr>
                        <a:t>Can change the data in an existing node</a:t>
                      </a:r>
                    </a:p>
                    <a:p>
                      <a:pPr marL="200192" indent="-130342" algn="l" defTabSz="457200">
                        <a:lnSpc>
                          <a:spcPct val="103750"/>
                        </a:lnSpc>
                        <a:spcBef>
                          <a:spcPts val="100"/>
                        </a:spcBef>
                        <a:buSzPct val="100000"/>
                        <a:buChar char="•"/>
                        <a:defRPr sz="1300">
                          <a:solidFill>
                            <a:srgbClr val="2F2A2B"/>
                          </a:solidFill>
                        </a:defRPr>
                      </a:pPr>
                      <a:r>
                        <a:rPr>
                          <a:latin typeface="Times New Roman"/>
                          <a:ea typeface="Times New Roman"/>
                          <a:cs typeface="Times New Roman"/>
                          <a:sym typeface="Times New Roman"/>
                        </a:rPr>
                        <a:t>Cannot override </a:t>
                      </a:r>
                      <a:r>
                        <a:rPr>
                          <a:latin typeface="Courier New"/>
                          <a:ea typeface="Courier New"/>
                          <a:cs typeface="Courier New"/>
                          <a:sym typeface="Courier New"/>
                        </a:rPr>
                        <a:t>Node</a:t>
                      </a:r>
                      <a:r>
                        <a:rPr>
                          <a:latin typeface="Times New Roman"/>
                          <a:ea typeface="Times New Roman"/>
                          <a:cs typeface="Times New Roman"/>
                          <a:sym typeface="Times New Roman"/>
                        </a:rPr>
                        <a:t> and the </a:t>
                      </a:r>
                      <a:r>
                        <a:rPr>
                          <a:latin typeface="Courier New"/>
                          <a:ea typeface="Courier New"/>
                          <a:cs typeface="Courier New"/>
                          <a:sym typeface="Courier New"/>
                        </a:rPr>
                        <a:t>ﬁnal</a:t>
                      </a:r>
                      <a:r>
                        <a:rPr>
                          <a:latin typeface="Times New Roman"/>
                          <a:ea typeface="Times New Roman"/>
                          <a:cs typeface="Times New Roman"/>
                          <a:sym typeface="Times New Roman"/>
                        </a:rPr>
                        <a:t> methods</a:t>
                      </a: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1"/>
                  </a:ext>
                </a:extLst>
              </a:tr>
            </a:tbl>
          </a:graphicData>
        </a:graphic>
      </p:graphicFrame>
    </p:spTree>
  </p:cSld>
  <p:clrMapOvr>
    <a:masterClrMapping/>
  </p:clrMapOvr>
  <p:transition spd="med"/>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itle 1"/>
          <p:cNvSpPr txBox="1">
            <a:spLocks noGrp="1"/>
          </p:cNvSpPr>
          <p:nvPr>
            <p:ph type="title"/>
          </p:nvPr>
        </p:nvSpPr>
        <p:spPr>
          <a:xfrm>
            <a:off x="249435" y="-1"/>
            <a:ext cx="3555605" cy="1763690"/>
          </a:xfrm>
          <a:prstGeom prst="rect">
            <a:avLst/>
          </a:prstGeom>
        </p:spPr>
        <p:txBody>
          <a:bodyPr/>
          <a:lstStyle/>
          <a:p>
            <a:r>
              <a:t>Designing a Base Class</a:t>
            </a:r>
          </a:p>
        </p:txBody>
      </p:sp>
      <p:sp>
        <p:nvSpPr>
          <p:cNvPr id="105" name="FIGURE 18-3 The separation of linked-chain operations and list operations"/>
          <p:cNvSpPr txBox="1">
            <a:spLocks noGrp="1"/>
          </p:cNvSpPr>
          <p:nvPr>
            <p:ph type="body" sz="quarter" idx="1"/>
          </p:nvPr>
        </p:nvSpPr>
        <p:spPr>
          <a:xfrm>
            <a:off x="457200" y="4648327"/>
            <a:ext cx="3140075" cy="1763689"/>
          </a:xfrm>
          <a:prstGeom prst="rect">
            <a:avLst/>
          </a:prstGeom>
        </p:spPr>
        <p:txBody>
          <a:bodyPr>
            <a:normAutofit lnSpcReduction="10000"/>
          </a:bodyPr>
          <a:lstStyle>
            <a:lvl1pPr defTabSz="539495">
              <a:defRPr sz="2596"/>
            </a:lvl1pPr>
          </a:lstStyle>
          <a:p>
            <a:r>
              <a:t>FIGURE 18-3 The separation of linked-chain operations and list operations</a:t>
            </a:r>
          </a:p>
        </p:txBody>
      </p:sp>
      <p:grpSp>
        <p:nvGrpSpPr>
          <p:cNvPr id="108" name="Group"/>
          <p:cNvGrpSpPr/>
          <p:nvPr/>
        </p:nvGrpSpPr>
        <p:grpSpPr>
          <a:xfrm>
            <a:off x="6784390" y="4556143"/>
            <a:ext cx="340895" cy="486317"/>
            <a:chOff x="0" y="0"/>
            <a:chExt cx="340893" cy="486316"/>
          </a:xfrm>
        </p:grpSpPr>
        <p:sp>
          <p:nvSpPr>
            <p:cNvPr id="106" name="Line"/>
            <p:cNvSpPr/>
            <p:nvPr/>
          </p:nvSpPr>
          <p:spPr>
            <a:xfrm flipV="1">
              <a:off x="172437" y="14460"/>
              <a:ext cx="1" cy="471857"/>
            </a:xfrm>
            <a:prstGeom prst="line">
              <a:avLst/>
            </a:prstGeom>
            <a:noFill/>
            <a:ln w="25400" cap="flat">
              <a:solidFill>
                <a:srgbClr val="000000"/>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a:p>
          </p:txBody>
        </p:sp>
        <p:sp>
          <p:nvSpPr>
            <p:cNvPr id="107" name="Arrow"/>
            <p:cNvSpPr/>
            <p:nvPr/>
          </p:nvSpPr>
          <p:spPr>
            <a:xfrm rot="16200000">
              <a:off x="37487" y="-37488"/>
              <a:ext cx="265920" cy="340895"/>
            </a:xfrm>
            <a:prstGeom prst="rightArrow">
              <a:avLst>
                <a:gd name="adj1" fmla="val 32000"/>
                <a:gd name="adj2" fmla="val 123645"/>
              </a:avLst>
            </a:prstGeom>
            <a:solidFill>
              <a:srgbClr val="FFFFFF"/>
            </a:solidFill>
            <a:ln w="25400" cap="flat">
              <a:solidFill>
                <a:srgbClr val="000000"/>
              </a:solidFill>
              <a:prstDash val="solid"/>
              <a:round/>
            </a:ln>
            <a:effectLst>
              <a:outerShdw blurRad="38100" dist="23000" dir="5400000" rotWithShape="0">
                <a:srgbClr val="000000">
                  <a:alpha val="35000"/>
                </a:srgbClr>
              </a:outerShdw>
            </a:effectLst>
          </p:spPr>
          <p:txBody>
            <a:bodyPr wrap="square" lIns="45719" tIns="45719" rIns="45719" bIns="45719" numCol="1" anchor="ctr">
              <a:noAutofit/>
            </a:bodyPr>
            <a:lstStyle/>
            <a:p>
              <a:endParaRPr/>
            </a:p>
          </p:txBody>
        </p:sp>
      </p:grpSp>
      <p:graphicFrame>
        <p:nvGraphicFramePr>
          <p:cNvPr id="109" name="Table"/>
          <p:cNvGraphicFramePr/>
          <p:nvPr/>
        </p:nvGraphicFramePr>
        <p:xfrm>
          <a:off x="5411211" y="240548"/>
          <a:ext cx="3327678" cy="4325688"/>
        </p:xfrm>
        <a:graphic>
          <a:graphicData uri="http://schemas.openxmlformats.org/drawingml/2006/table">
            <a:tbl>
              <a:tblPr>
                <a:tableStyleId>{4C3C2611-4C71-4FC5-86AE-919BDF0F9419}</a:tableStyleId>
              </a:tblPr>
              <a:tblGrid>
                <a:gridCol w="3327678">
                  <a:extLst>
                    <a:ext uri="{9D8B030D-6E8A-4147-A177-3AD203B41FA5}">
                      <a16:colId xmlns:a16="http://schemas.microsoft.com/office/drawing/2014/main" val="20000"/>
                    </a:ext>
                  </a:extLst>
                </a:gridCol>
              </a:tblGrid>
              <a:tr h="267234">
                <a:tc>
                  <a:txBody>
                    <a:bodyPr/>
                    <a:lstStyle/>
                    <a:p>
                      <a:pPr marL="377190" indent="-377190" algn="ctr" defTabSz="457200">
                        <a:spcBef>
                          <a:spcPts val="700"/>
                        </a:spcBef>
                        <a:defRPr sz="1800"/>
                      </a:pPr>
                      <a:r>
                        <a:rPr sz="1200">
                          <a:solidFill>
                            <a:srgbClr val="2F2A2B"/>
                          </a:solidFill>
                        </a:rPr>
                        <a:t>LinkedChainBase</a:t>
                      </a:r>
                    </a:p>
                  </a:txBody>
                  <a:tcPr marL="63500" marR="63500" marT="0" marB="0" anchor="ctr"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tcPr>
                </a:tc>
                <a:extLst>
                  <a:ext uri="{0D108BD9-81ED-4DB2-BD59-A6C34878D82A}">
                    <a16:rowId xmlns:a16="http://schemas.microsoft.com/office/drawing/2014/main" val="10000"/>
                  </a:ext>
                </a:extLst>
              </a:tr>
              <a:tr h="583734">
                <a:tc>
                  <a:txBody>
                    <a:bodyPr/>
                    <a:lstStyle/>
                    <a:p>
                      <a:pPr marL="279400" marR="334009" algn="l" defTabSz="457200">
                        <a:lnSpc>
                          <a:spcPct val="103750"/>
                        </a:lnSpc>
                        <a:spcBef>
                          <a:spcPts val="100"/>
                        </a:spcBef>
                        <a:defRPr sz="1200">
                          <a:solidFill>
                            <a:srgbClr val="2F2A2B"/>
                          </a:solidFill>
                        </a:defRPr>
                      </a:pPr>
                      <a:r>
                        <a:rPr b="1">
                          <a:latin typeface="Times New Roman"/>
                          <a:ea typeface="Times New Roman"/>
                          <a:cs typeface="Times New Roman"/>
                          <a:sym typeface="Times New Roman"/>
                        </a:rPr>
                        <a:t>Private data fields: </a:t>
                      </a:r>
                    </a:p>
                    <a:p>
                      <a:pPr marL="279400" marR="334009" algn="l" defTabSz="457200">
                        <a:lnSpc>
                          <a:spcPct val="103750"/>
                        </a:lnSpc>
                        <a:spcBef>
                          <a:spcPts val="100"/>
                        </a:spcBef>
                        <a:defRPr sz="1200">
                          <a:solidFill>
                            <a:srgbClr val="2F2A2B"/>
                          </a:solidFill>
                        </a:defRPr>
                      </a:pPr>
                      <a:r>
                        <a:t>firstNode </a:t>
                      </a:r>
                    </a:p>
                    <a:p>
                      <a:pPr marL="279400" marR="334009" algn="l" defTabSz="457200">
                        <a:lnSpc>
                          <a:spcPct val="103750"/>
                        </a:lnSpc>
                        <a:spcBef>
                          <a:spcPts val="100"/>
                        </a:spcBef>
                        <a:defRPr sz="1200">
                          <a:solidFill>
                            <a:srgbClr val="2F2A2B"/>
                          </a:solidFill>
                        </a:defRPr>
                      </a:pPr>
                      <a:r>
                        <a:t>numberOfEntries</a:t>
                      </a:r>
                    </a:p>
                  </a:txBody>
                  <a:tcPr marL="63500" marR="63500" marT="0" marB="0" anchor="ctr"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solidFill>
                      <a:srgbClr val="B6B8BA"/>
                    </a:solidFill>
                  </a:tcPr>
                </a:tc>
                <a:extLst>
                  <a:ext uri="{0D108BD9-81ED-4DB2-BD59-A6C34878D82A}">
                    <a16:rowId xmlns:a16="http://schemas.microsoft.com/office/drawing/2014/main" val="10001"/>
                  </a:ext>
                </a:extLst>
              </a:tr>
              <a:tr h="267234">
                <a:tc>
                  <a:txBody>
                    <a:bodyPr/>
                    <a:lstStyle/>
                    <a:p>
                      <a:pPr marL="279400" algn="l" defTabSz="457200">
                        <a:defRPr sz="1200">
                          <a:solidFill>
                            <a:srgbClr val="2F2A2B"/>
                          </a:solidFill>
                        </a:defRPr>
                      </a:pPr>
                      <a:r>
                        <a:rPr b="1">
                          <a:latin typeface="Times New Roman"/>
                          <a:ea typeface="Times New Roman"/>
                          <a:cs typeface="Times New Roman"/>
                          <a:sym typeface="Times New Roman"/>
                        </a:rPr>
                        <a:t>Public methods: </a:t>
                      </a:r>
                    </a:p>
                    <a:p>
                      <a:pPr marL="279400" algn="l" defTabSz="457200">
                        <a:defRPr sz="1200">
                          <a:solidFill>
                            <a:srgbClr val="2F2A2B"/>
                          </a:solidFill>
                        </a:defRPr>
                      </a:pPr>
                      <a:r>
                        <a:t>clear </a:t>
                      </a:r>
                    </a:p>
                    <a:p>
                      <a:pPr marL="279400" algn="l" defTabSz="457200">
                        <a:defRPr sz="1200">
                          <a:solidFill>
                            <a:srgbClr val="2F2A2B"/>
                          </a:solidFill>
                        </a:defRPr>
                      </a:pPr>
                      <a:r>
                        <a:t>getLength </a:t>
                      </a:r>
                    </a:p>
                    <a:p>
                      <a:pPr marL="279400" algn="l" defTabSz="457200">
                        <a:defRPr sz="1200">
                          <a:solidFill>
                            <a:srgbClr val="2F2A2B"/>
                          </a:solidFill>
                        </a:defRPr>
                      </a:pPr>
                      <a:r>
                        <a:t>isEmpty </a:t>
                      </a:r>
                    </a:p>
                    <a:p>
                      <a:pPr marL="279400" algn="l" defTabSz="457200">
                        <a:defRPr sz="1200">
                          <a:solidFill>
                            <a:srgbClr val="2F2A2B"/>
                          </a:solidFill>
                        </a:defRPr>
                      </a:pPr>
                      <a:r>
                        <a:t>toArray</a:t>
                      </a:r>
                    </a:p>
                    <a:p>
                      <a:pPr marL="279400" algn="l" defTabSz="457200">
                        <a:defRPr sz="1200">
                          <a:solidFill>
                            <a:srgbClr val="2F2A2B"/>
                          </a:solidFill>
                        </a:defRPr>
                      </a:pPr>
                      <a:endParaRPr/>
                    </a:p>
                    <a:p>
                      <a:pPr marL="279400" algn="l" defTabSz="457200">
                        <a:defRPr sz="1200">
                          <a:solidFill>
                            <a:srgbClr val="2F2A2B"/>
                          </a:solidFill>
                        </a:defRPr>
                      </a:pPr>
                      <a:r>
                        <a:rPr b="1">
                          <a:latin typeface="Times New Roman"/>
                          <a:ea typeface="Times New Roman"/>
                          <a:cs typeface="Times New Roman"/>
                          <a:sym typeface="Times New Roman"/>
                        </a:rPr>
                        <a:t>Protected, final methods: </a:t>
                      </a:r>
                    </a:p>
                    <a:p>
                      <a:pPr marL="279400" algn="l" defTabSz="457200">
                        <a:defRPr sz="1200">
                          <a:solidFill>
                            <a:srgbClr val="2F2A2B"/>
                          </a:solidFill>
                        </a:defRPr>
                      </a:pPr>
                      <a:r>
                        <a:t>getFirstNode </a:t>
                      </a:r>
                    </a:p>
                    <a:p>
                      <a:pPr marL="279400" algn="l" defTabSz="457200">
                        <a:defRPr sz="1200">
                          <a:solidFill>
                            <a:srgbClr val="2F2A2B"/>
                          </a:solidFill>
                        </a:defRPr>
                      </a:pPr>
                      <a:r>
                        <a:t>addFirstNode </a:t>
                      </a:r>
                    </a:p>
                    <a:p>
                      <a:pPr marL="279400" algn="l" defTabSz="457200">
                        <a:defRPr sz="1200">
                          <a:solidFill>
                            <a:srgbClr val="2F2A2B"/>
                          </a:solidFill>
                        </a:defRPr>
                      </a:pPr>
                      <a:r>
                        <a:t>addAfterNode </a:t>
                      </a:r>
                    </a:p>
                    <a:p>
                      <a:pPr marL="279400" algn="l" defTabSz="457200">
                        <a:defRPr sz="1200">
                          <a:solidFill>
                            <a:srgbClr val="2F2A2B"/>
                          </a:solidFill>
                        </a:defRPr>
                      </a:pPr>
                      <a:r>
                        <a:t>removeFirstNode </a:t>
                      </a:r>
                    </a:p>
                    <a:p>
                      <a:pPr marL="279400" algn="l" defTabSz="457200">
                        <a:defRPr sz="1200">
                          <a:solidFill>
                            <a:srgbClr val="2F2A2B"/>
                          </a:solidFill>
                        </a:defRPr>
                      </a:pPr>
                      <a:r>
                        <a:t>removeAfterNode </a:t>
                      </a:r>
                    </a:p>
                    <a:p>
                      <a:pPr marL="279400" algn="l" defTabSz="457200">
                        <a:defRPr sz="1200">
                          <a:solidFill>
                            <a:srgbClr val="2F2A2B"/>
                          </a:solidFill>
                        </a:defRPr>
                      </a:pPr>
                      <a:r>
                        <a:t>getNodeAt </a:t>
                      </a:r>
                    </a:p>
                    <a:p>
                      <a:pPr marL="279400" algn="l" defTabSz="457200">
                        <a:defRPr sz="1200">
                          <a:solidFill>
                            <a:srgbClr val="2F2A2B"/>
                          </a:solidFill>
                        </a:defRPr>
                      </a:pPr>
                      <a:r>
                        <a:t>initializeDataFields</a:t>
                      </a:r>
                      <a:endParaRPr>
                        <a:solidFill>
                          <a:srgbClr val="000000"/>
                        </a:solidFill>
                        <a:latin typeface="Times New Roman"/>
                        <a:ea typeface="Times New Roman"/>
                        <a:cs typeface="Times New Roman"/>
                        <a:sym typeface="Times New Roman"/>
                      </a:endParaRPr>
                    </a:p>
                    <a:p>
                      <a:pPr algn="l" defTabSz="457200">
                        <a:defRPr sz="1200">
                          <a:solidFill>
                            <a:srgbClr val="2F2A2B"/>
                          </a:solidFill>
                          <a:latin typeface="Times New Roman"/>
                          <a:ea typeface="Times New Roman"/>
                          <a:cs typeface="Times New Roman"/>
                          <a:sym typeface="Times New Roman"/>
                        </a:defRPr>
                      </a:pPr>
                      <a:endParaRPr>
                        <a:solidFill>
                          <a:srgbClr val="000000"/>
                        </a:solidFill>
                      </a:endParaRPr>
                    </a:p>
                    <a:p>
                      <a:pPr marL="279400" algn="l" defTabSz="457200">
                        <a:defRPr sz="1200" b="1">
                          <a:solidFill>
                            <a:srgbClr val="2F2A2B"/>
                          </a:solidFill>
                          <a:latin typeface="Times New Roman"/>
                          <a:ea typeface="Times New Roman"/>
                          <a:cs typeface="Times New Roman"/>
                          <a:sym typeface="Times New Roman"/>
                        </a:defRPr>
                      </a:pPr>
                      <a:r>
                        <a:t>Protected, final inner class:</a:t>
                      </a:r>
                      <a:endParaRPr>
                        <a:solidFill>
                          <a:srgbClr val="000000"/>
                        </a:solidFill>
                      </a:endParaRPr>
                    </a:p>
                    <a:p>
                      <a:pPr marL="279400" algn="l" defTabSz="457200">
                        <a:defRPr sz="1200">
                          <a:solidFill>
                            <a:srgbClr val="2F2A2B"/>
                          </a:solidFill>
                        </a:defRPr>
                      </a:pPr>
                      <a:r>
                        <a:t>Node</a:t>
                      </a:r>
                      <a:r>
                        <a:rPr>
                          <a:solidFill>
                            <a:srgbClr val="000000"/>
                          </a:solidFill>
                          <a:latin typeface="Times New Roman"/>
                          <a:ea typeface="Times New Roman"/>
                          <a:cs typeface="Times New Roman"/>
                          <a:sym typeface="Times New Roman"/>
                        </a:rPr>
                        <a:t> </a:t>
                      </a:r>
                      <a:r>
                        <a:t>(Has protected methods getData, setData, and getNextNode and private method setNextNode)</a:t>
                      </a:r>
                    </a:p>
                  </a:txBody>
                  <a:tcPr marL="63500" marR="63500" marT="0" marB="0" anchor="ctr"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solidFill>
                      <a:srgbClr val="EBECED"/>
                    </a:solidFill>
                  </a:tcPr>
                </a:tc>
                <a:extLst>
                  <a:ext uri="{0D108BD9-81ED-4DB2-BD59-A6C34878D82A}">
                    <a16:rowId xmlns:a16="http://schemas.microsoft.com/office/drawing/2014/main" val="10002"/>
                  </a:ext>
                </a:extLst>
              </a:tr>
            </a:tbl>
          </a:graphicData>
        </a:graphic>
      </p:graphicFrame>
      <p:graphicFrame>
        <p:nvGraphicFramePr>
          <p:cNvPr id="110" name="Table"/>
          <p:cNvGraphicFramePr/>
          <p:nvPr/>
        </p:nvGraphicFramePr>
        <p:xfrm>
          <a:off x="5770745" y="5055159"/>
          <a:ext cx="2368184" cy="1356856"/>
        </p:xfrm>
        <a:graphic>
          <a:graphicData uri="http://schemas.openxmlformats.org/drawingml/2006/table">
            <a:tbl>
              <a:tblPr>
                <a:tableStyleId>{4C3C2611-4C71-4FC5-86AE-919BDF0F9419}</a:tableStyleId>
              </a:tblPr>
              <a:tblGrid>
                <a:gridCol w="2368184">
                  <a:extLst>
                    <a:ext uri="{9D8B030D-6E8A-4147-A177-3AD203B41FA5}">
                      <a16:colId xmlns:a16="http://schemas.microsoft.com/office/drawing/2014/main" val="20000"/>
                    </a:ext>
                  </a:extLst>
                </a:gridCol>
              </a:tblGrid>
              <a:tr h="256942">
                <a:tc>
                  <a:txBody>
                    <a:bodyPr/>
                    <a:lstStyle/>
                    <a:p>
                      <a:pPr algn="ctr" defTabSz="457200">
                        <a:spcBef>
                          <a:spcPts val="100"/>
                        </a:spcBef>
                        <a:defRPr sz="1800"/>
                      </a:pPr>
                      <a:r>
                        <a:rPr sz="1200">
                          <a:solidFill>
                            <a:srgbClr val="2F2A2B"/>
                          </a:solidFill>
                        </a:rPr>
                        <a:t>LinkedChainList</a:t>
                      </a: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0"/>
                  </a:ext>
                </a:extLst>
              </a:tr>
              <a:tr h="1099914">
                <a:tc>
                  <a:txBody>
                    <a:bodyPr/>
                    <a:lstStyle/>
                    <a:p>
                      <a:pPr marL="279400" algn="l" defTabSz="457200">
                        <a:spcBef>
                          <a:spcPts val="500"/>
                        </a:spcBef>
                        <a:defRPr sz="1200" b="1">
                          <a:solidFill>
                            <a:srgbClr val="2F2A2B"/>
                          </a:solidFill>
                          <a:latin typeface="Times New Roman"/>
                          <a:ea typeface="Times New Roman"/>
                          <a:cs typeface="Times New Roman"/>
                          <a:sym typeface="Times New Roman"/>
                        </a:defRPr>
                      </a:pPr>
                      <a:r>
                        <a:t>Public methods:</a:t>
                      </a:r>
                      <a:endParaRPr>
                        <a:solidFill>
                          <a:srgbClr val="000000"/>
                        </a:solidFill>
                      </a:endParaRPr>
                    </a:p>
                    <a:p>
                      <a:pPr algn="l" defTabSz="457200">
                        <a:defRPr sz="1200">
                          <a:solidFill>
                            <a:srgbClr val="2F2A2B"/>
                          </a:solidFill>
                        </a:defRPr>
                      </a:pPr>
                      <a:r>
                        <a:t>add </a:t>
                      </a:r>
                    </a:p>
                    <a:p>
                      <a:pPr algn="l" defTabSz="457200">
                        <a:defRPr sz="1200">
                          <a:solidFill>
                            <a:srgbClr val="2F2A2B"/>
                          </a:solidFill>
                        </a:defRPr>
                      </a:pPr>
                      <a:r>
                        <a:t>remove </a:t>
                      </a:r>
                    </a:p>
                    <a:p>
                      <a:pPr algn="l" defTabSz="457200">
                        <a:defRPr sz="1200">
                          <a:solidFill>
                            <a:srgbClr val="2F2A2B"/>
                          </a:solidFill>
                        </a:defRPr>
                      </a:pPr>
                      <a:r>
                        <a:t>replace </a:t>
                      </a:r>
                    </a:p>
                    <a:p>
                      <a:pPr algn="l" defTabSz="457200">
                        <a:defRPr sz="1200">
                          <a:solidFill>
                            <a:srgbClr val="2F2A2B"/>
                          </a:solidFill>
                        </a:defRPr>
                      </a:pPr>
                      <a:r>
                        <a:t>getEntry </a:t>
                      </a:r>
                    </a:p>
                    <a:p>
                      <a:pPr algn="l" defTabSz="457200">
                        <a:defRPr sz="1200">
                          <a:solidFill>
                            <a:srgbClr val="2F2A2B"/>
                          </a:solidFill>
                        </a:defRPr>
                      </a:pPr>
                      <a:r>
                        <a:t>contains</a:t>
                      </a:r>
                    </a:p>
                  </a:txBody>
                  <a:tcPr marL="63500" marR="63500" marT="0" marB="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extLst>
                  <a:ext uri="{0D108BD9-81ED-4DB2-BD59-A6C34878D82A}">
                    <a16:rowId xmlns:a16="http://schemas.microsoft.com/office/drawing/2014/main" val="10001"/>
                  </a:ext>
                </a:extLst>
              </a:tr>
            </a:tbl>
          </a:graphicData>
        </a:graphic>
      </p:graphicFrame>
    </p:spTree>
  </p:cSld>
  <p:clrMapOvr>
    <a:masterClrMapping/>
  </p:clrMapOvr>
  <p:transition spd="med"/>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itle 1"/>
          <p:cNvSpPr txBox="1">
            <a:spLocks noGrp="1"/>
          </p:cNvSpPr>
          <p:nvPr>
            <p:ph type="title"/>
          </p:nvPr>
        </p:nvSpPr>
        <p:spPr>
          <a:prstGeom prst="rect">
            <a:avLst/>
          </a:prstGeom>
        </p:spPr>
        <p:txBody>
          <a:bodyPr>
            <a:normAutofit fontScale="90000"/>
          </a:bodyPr>
          <a:lstStyle/>
          <a:p>
            <a:r>
              <a:t>Creating an Abstract Base Class</a:t>
            </a:r>
          </a:p>
        </p:txBody>
      </p:sp>
      <p:sp>
        <p:nvSpPr>
          <p:cNvPr id="113" name="Content Placeholder 2"/>
          <p:cNvSpPr txBox="1">
            <a:spLocks noGrp="1"/>
          </p:cNvSpPr>
          <p:nvPr>
            <p:ph type="body" sz="quarter" idx="1"/>
          </p:nvPr>
        </p:nvSpPr>
        <p:spPr>
          <a:prstGeom prst="rect">
            <a:avLst/>
          </a:prstGeom>
        </p:spPr>
        <p:txBody>
          <a:bodyPr/>
          <a:lstStyle/>
          <a:p>
            <a:pPr defTabSz="621791">
              <a:defRPr sz="2448"/>
            </a:pPr>
            <a:r>
              <a:t>LISTING 18-2 The abstract base class </a:t>
            </a:r>
            <a:r>
              <a:rPr>
                <a:latin typeface="Courier New"/>
                <a:ea typeface="Courier New"/>
                <a:cs typeface="Courier New"/>
                <a:sym typeface="Courier New"/>
              </a:rPr>
              <a:t>LinkedChainBase</a:t>
            </a:r>
          </a:p>
        </p:txBody>
      </p:sp>
      <p:sp>
        <p:nvSpPr>
          <p:cNvPr id="114" name="/**  An abstract base class for use in implementing the ADT list…"/>
          <p:cNvSpPr txBox="1"/>
          <p:nvPr/>
        </p:nvSpPr>
        <p:spPr>
          <a:xfrm>
            <a:off x="249435" y="730640"/>
            <a:ext cx="8679468" cy="489382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2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 An abstract base class for use in implementing the ADT list</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t>   by using a chain of nodes. All methods are implemented, but</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t>   since the class is abstract, no instances can be created.</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200">
                <a:latin typeface="Menlo"/>
                <a:ea typeface="Menlo"/>
                <a:cs typeface="Menlo"/>
                <a:sym typeface="Menlo"/>
              </a:defRPr>
            </a:pPr>
            <a:r>
              <a:rPr>
                <a:solidFill>
                  <a:srgbClr val="BA2DA2"/>
                </a:solidFill>
              </a:rPr>
              <a:t>public</a:t>
            </a:r>
            <a:r>
              <a:t> </a:t>
            </a:r>
            <a:r>
              <a:rPr>
                <a:solidFill>
                  <a:srgbClr val="BA2DA2"/>
                </a:solidFill>
              </a:rPr>
              <a:t>abstract</a:t>
            </a:r>
            <a:r>
              <a:t> </a:t>
            </a:r>
            <a:r>
              <a:rPr>
                <a:solidFill>
                  <a:srgbClr val="BA2DA2"/>
                </a:solidFill>
              </a:rPr>
              <a:t>class</a:t>
            </a:r>
            <a:r>
              <a:t> LinkedChainBase&lt;T&gt;</a:t>
            </a:r>
            <a:endParaRPr>
              <a:latin typeface="+mj-lt"/>
              <a:ea typeface="+mj-ea"/>
              <a:cs typeface="+mj-cs"/>
              <a:sym typeface="Helvetica"/>
            </a:endParaRPr>
          </a:p>
          <a:p>
            <a:pPr defTabSz="344804">
              <a:tabLst>
                <a:tab pos="342900" algn="l"/>
              </a:tabLst>
              <a:defRPr sz="1200">
                <a:latin typeface="Menlo"/>
                <a:ea typeface="Menlo"/>
                <a:cs typeface="Menlo"/>
                <a:sym typeface="Menlo"/>
              </a:defRPr>
            </a:pPr>
            <a:r>
              <a:t>{</a:t>
            </a:r>
            <a:endParaRPr>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a:t>
            </a:r>
            <a:r>
              <a:rPr>
                <a:solidFill>
                  <a:srgbClr val="BA2DA2"/>
                </a:solidFill>
              </a:rPr>
              <a:t>private</a:t>
            </a:r>
            <a:r>
              <a:rPr>
                <a:solidFill>
                  <a:srgbClr val="000000"/>
                </a:solidFill>
              </a:rPr>
              <a:t> Node firstNode; </a:t>
            </a:r>
            <a:r>
              <a:t>// Reference to first node</a:t>
            </a:r>
            <a:endParaRPr>
              <a:solidFill>
                <a:srgbClr val="000000"/>
              </a:solidFill>
              <a:latin typeface="+mj-lt"/>
              <a:ea typeface="+mj-ea"/>
              <a:cs typeface="+mj-cs"/>
              <a:sym typeface="Helvetica"/>
            </a:endParaRPr>
          </a:p>
          <a:p>
            <a:pPr defTabSz="344804">
              <a:tabLst>
                <a:tab pos="342900" algn="l"/>
              </a:tabLst>
              <a:defRPr sz="1200">
                <a:latin typeface="Menlo"/>
                <a:ea typeface="Menlo"/>
                <a:cs typeface="Menlo"/>
                <a:sym typeface="Menlo"/>
              </a:defRPr>
            </a:pPr>
            <a:r>
              <a:t>	</a:t>
            </a:r>
            <a:r>
              <a:rPr>
                <a:solidFill>
                  <a:srgbClr val="BA2DA2"/>
                </a:solidFill>
              </a:rPr>
              <a:t>private</a:t>
            </a:r>
            <a:r>
              <a:t> </a:t>
            </a:r>
            <a:r>
              <a:rPr>
                <a:solidFill>
                  <a:srgbClr val="BA2DA2"/>
                </a:solidFill>
              </a:rPr>
              <a:t>int</a:t>
            </a:r>
            <a:r>
              <a:t>  numberOfEntries;</a:t>
            </a:r>
            <a:endParaRPr>
              <a:latin typeface="+mj-lt"/>
              <a:ea typeface="+mj-ea"/>
              <a:cs typeface="+mj-cs"/>
              <a:sym typeface="Helvetica"/>
            </a:endParaRPr>
          </a:p>
          <a:p>
            <a:pPr defTabSz="344804">
              <a:tabLst>
                <a:tab pos="342900" algn="l"/>
              </a:tabLst>
              <a:defRPr sz="1200">
                <a:latin typeface="+mj-lt"/>
                <a:ea typeface="+mj-ea"/>
                <a:cs typeface="+mj-cs"/>
                <a:sym typeface="Helvetica"/>
              </a:defRPr>
            </a:pPr>
            <a:endParaRPr>
              <a:latin typeface="+mj-lt"/>
              <a:ea typeface="+mj-ea"/>
              <a:cs typeface="+mj-cs"/>
              <a:sym typeface="Helvetica"/>
            </a:endParaRPr>
          </a:p>
          <a:p>
            <a:pPr defTabSz="344804">
              <a:tabLst>
                <a:tab pos="342900" algn="l"/>
              </a:tabLst>
              <a:defRPr sz="1200">
                <a:latin typeface="Menlo"/>
                <a:ea typeface="Menlo"/>
                <a:cs typeface="Menlo"/>
                <a:sym typeface="Menlo"/>
              </a:defRPr>
            </a:pPr>
            <a:r>
              <a:t>	</a:t>
            </a:r>
            <a:r>
              <a:rPr>
                <a:solidFill>
                  <a:srgbClr val="BA2DA2"/>
                </a:solidFill>
              </a:rPr>
              <a:t>public</a:t>
            </a:r>
            <a:r>
              <a:t> LinkedChainBase()</a:t>
            </a:r>
            <a:endParaRPr>
              <a:latin typeface="+mj-lt"/>
              <a:ea typeface="+mj-ea"/>
              <a:cs typeface="+mj-cs"/>
              <a:sym typeface="Helvetica"/>
            </a:endParaRPr>
          </a:p>
          <a:p>
            <a:pPr defTabSz="344804">
              <a:tabLst>
                <a:tab pos="342900" algn="l"/>
              </a:tabLst>
              <a:defRPr sz="1200">
                <a:latin typeface="Menlo"/>
                <a:ea typeface="Menlo"/>
                <a:cs typeface="Menlo"/>
                <a:sym typeface="Menlo"/>
              </a:defRPr>
            </a:pPr>
            <a:r>
              <a:t>	{</a:t>
            </a:r>
            <a:endParaRPr>
              <a:latin typeface="+mj-lt"/>
              <a:ea typeface="+mj-ea"/>
              <a:cs typeface="+mj-cs"/>
              <a:sym typeface="Helvetica"/>
            </a:endParaRPr>
          </a:p>
          <a:p>
            <a:pPr defTabSz="344804">
              <a:tabLst>
                <a:tab pos="342900" algn="l"/>
              </a:tabLst>
              <a:defRPr sz="1200">
                <a:latin typeface="Menlo"/>
                <a:ea typeface="Menlo"/>
                <a:cs typeface="Menlo"/>
                <a:sym typeface="Menlo"/>
              </a:defRPr>
            </a:pPr>
            <a:r>
              <a:t>		initializeDataFields();</a:t>
            </a:r>
            <a:endParaRPr>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j-lt"/>
              <a:ea typeface="+mj-ea"/>
              <a:cs typeface="+mj-cs"/>
              <a:sym typeface="Helvetica"/>
            </a:endParaRPr>
          </a:p>
          <a:p>
            <a:pPr defTabSz="344804">
              <a:tabLst>
                <a:tab pos="342900" algn="l"/>
              </a:tabLst>
              <a:defRPr sz="12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t>/* &lt; Implementations of the public methods clear, getLength, isEmpty, and toArray go here. &gt;</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t>   . . .</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t>   </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t>   &lt; Implementations of the protected, final methods getFirstNode, addFirstNode,</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t>     addAfterNode, removeFirstNode, removeAfterNode, getNodeAt, and</a:t>
            </a:r>
            <a:endParaRPr>
              <a:solidFill>
                <a:srgbClr val="000000"/>
              </a:solidFill>
              <a:latin typeface="+mj-lt"/>
              <a:ea typeface="+mj-ea"/>
              <a:cs typeface="+mj-cs"/>
              <a:sym typeface="Helvetica"/>
            </a:endParaRPr>
          </a:p>
          <a:p>
            <a:pPr lvl="2" indent="457200" defTabSz="344804">
              <a:tabLst>
                <a:tab pos="342900" algn="l"/>
              </a:tabLst>
              <a:defRPr sz="1200">
                <a:solidFill>
                  <a:srgbClr val="008400"/>
                </a:solidFill>
                <a:latin typeface="Menlo"/>
                <a:ea typeface="Menlo"/>
                <a:cs typeface="Menlo"/>
                <a:sym typeface="Menlo"/>
              </a:defRPr>
            </a:pPr>
            <a:r>
              <a:t>  initializeDataFields go here. &gt;</a:t>
            </a:r>
            <a:endParaRPr>
              <a:solidFill>
                <a:srgbClr val="000000"/>
              </a:solidFill>
              <a:latin typeface="+mj-lt"/>
              <a:ea typeface="+mj-ea"/>
              <a:cs typeface="+mj-cs"/>
              <a:sym typeface="Helvetica"/>
            </a:endParaRPr>
          </a:p>
          <a:p>
            <a:pPr defTabSz="344804">
              <a:tabLst>
                <a:tab pos="342900" algn="l"/>
              </a:tabLst>
              <a:defRPr sz="12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200">
                <a:solidFill>
                  <a:srgbClr val="BA2DA2"/>
                </a:solidFill>
                <a:latin typeface="Menlo"/>
                <a:ea typeface="Menlo"/>
                <a:cs typeface="Menlo"/>
                <a:sym typeface="Menlo"/>
              </a:defRPr>
            </a:pPr>
            <a:r>
              <a:rPr>
                <a:solidFill>
                  <a:srgbClr val="000000"/>
                </a:solidFill>
              </a:rPr>
              <a:t>	</a:t>
            </a:r>
            <a:r>
              <a:t>protected</a:t>
            </a:r>
            <a:r>
              <a:rPr>
                <a:solidFill>
                  <a:srgbClr val="000000"/>
                </a:solidFill>
              </a:rPr>
              <a:t> </a:t>
            </a:r>
            <a:r>
              <a:t>final</a:t>
            </a:r>
            <a:r>
              <a:rPr>
                <a:solidFill>
                  <a:srgbClr val="000000"/>
                </a:solidFill>
              </a:rPr>
              <a:t> </a:t>
            </a:r>
            <a:r>
              <a:t>class</a:t>
            </a:r>
            <a:r>
              <a:rPr>
                <a:solidFill>
                  <a:srgbClr val="000000"/>
                </a:solidFill>
              </a:rPr>
              <a:t> Node</a:t>
            </a:r>
            <a:endParaRPr>
              <a:solidFill>
                <a:srgbClr val="000000"/>
              </a:solidFill>
              <a:latin typeface="+mj-lt"/>
              <a:ea typeface="+mj-ea"/>
              <a:cs typeface="+mj-cs"/>
              <a:sym typeface="Helvetica"/>
            </a:endParaRPr>
          </a:p>
          <a:p>
            <a:pPr defTabSz="344804">
              <a:tabLst>
                <a:tab pos="342900" algn="l"/>
              </a:tabLst>
              <a:defRPr sz="1200">
                <a:latin typeface="Menlo"/>
                <a:ea typeface="Menlo"/>
                <a:cs typeface="Menlo"/>
                <a:sym typeface="Menlo"/>
              </a:defRPr>
            </a:pPr>
            <a:r>
              <a:t>	{</a:t>
            </a:r>
          </a:p>
          <a:p>
            <a:pPr defTabSz="344804">
              <a:tabLst>
                <a:tab pos="342900" algn="l"/>
              </a:tabLst>
              <a:defRPr sz="1200">
                <a:solidFill>
                  <a:srgbClr val="008400"/>
                </a:solidFill>
                <a:latin typeface="Menlo"/>
                <a:ea typeface="Menlo"/>
                <a:cs typeface="Menlo"/>
                <a:sym typeface="Menlo"/>
              </a:defRPr>
            </a:pPr>
            <a:r>
              <a:t>/*    &lt; Implementations of the protected methods getData, setData, and getNextNode go here. &gt;</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t>     </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t>      &lt; Implementation of the private method setNextNode goes here. &gt;     . . . */</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 </a:t>
            </a:r>
            <a:r>
              <a:t>// end Node</a:t>
            </a:r>
            <a:endParaRPr>
              <a:solidFill>
                <a:srgbClr val="000000"/>
              </a:solidFill>
              <a:latin typeface="+mj-lt"/>
              <a:ea typeface="+mj-ea"/>
              <a:cs typeface="+mj-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a:t>
            </a:r>
            <a:r>
              <a:t>// end LinkedChainBase</a:t>
            </a:r>
          </a:p>
        </p:txBody>
      </p:sp>
    </p:spTree>
  </p:cSld>
  <p:clrMapOvr>
    <a:masterClrMapping/>
  </p:clrMapOvr>
  <p:transition spd="med"/>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title"/>
          </p:nvPr>
        </p:nvSpPr>
        <p:spPr>
          <a:prstGeom prst="rect">
            <a:avLst/>
          </a:prstGeom>
        </p:spPr>
        <p:txBody>
          <a:bodyPr/>
          <a:lstStyle>
            <a:lvl1pPr defTabSz="768095">
              <a:defRPr sz="3696"/>
            </a:lvl1pPr>
          </a:lstStyle>
          <a:p>
            <a:r>
              <a:t>Efficient Implementation of a Sorted List</a:t>
            </a:r>
          </a:p>
        </p:txBody>
      </p:sp>
      <p:sp>
        <p:nvSpPr>
          <p:cNvPr id="117" name="Content Placeholder 2"/>
          <p:cNvSpPr txBox="1">
            <a:spLocks noGrp="1"/>
          </p:cNvSpPr>
          <p:nvPr>
            <p:ph type="body" sz="quarter" idx="1"/>
          </p:nvPr>
        </p:nvSpPr>
        <p:spPr>
          <a:prstGeom prst="rect">
            <a:avLst/>
          </a:prstGeom>
        </p:spPr>
        <p:txBody>
          <a:bodyPr>
            <a:normAutofit lnSpcReduction="10000"/>
          </a:bodyPr>
          <a:lstStyle/>
          <a:p>
            <a:pPr defTabSz="667512">
              <a:defRPr sz="2628"/>
            </a:pPr>
            <a:r>
              <a:t>We want our class to extend </a:t>
            </a:r>
            <a:r>
              <a:rPr>
                <a:latin typeface="Courier New"/>
                <a:ea typeface="Courier New"/>
                <a:cs typeface="Courier New"/>
                <a:sym typeface="Courier New"/>
              </a:rPr>
              <a:t>LinkedChainBase</a:t>
            </a:r>
          </a:p>
        </p:txBody>
      </p:sp>
      <p:sp>
        <p:nvSpPr>
          <p:cNvPr id="118" name="public class LinkedChainSortedList&lt;T extends Comparable&lt;? super T&gt;&gt;…"/>
          <p:cNvSpPr txBox="1"/>
          <p:nvPr/>
        </p:nvSpPr>
        <p:spPr>
          <a:xfrm>
            <a:off x="249435" y="2399030"/>
            <a:ext cx="8645130" cy="10566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44804">
              <a:tabLst>
                <a:tab pos="342900" algn="l"/>
              </a:tabLst>
              <a:defRPr sz="1600">
                <a:latin typeface="Menlo"/>
                <a:ea typeface="Menlo"/>
                <a:cs typeface="Menlo"/>
                <a:sym typeface="Menlo"/>
              </a:defRPr>
            </a:pPr>
            <a:r>
              <a:rPr>
                <a:solidFill>
                  <a:srgbClr val="BA2DA2"/>
                </a:solidFill>
              </a:rPr>
              <a:t>public</a:t>
            </a:r>
            <a:r>
              <a:t> </a:t>
            </a:r>
            <a:r>
              <a:rPr>
                <a:solidFill>
                  <a:srgbClr val="BA2DA2"/>
                </a:solidFill>
              </a:rPr>
              <a:t>class</a:t>
            </a:r>
            <a:r>
              <a:t> LinkedChainSortedList&lt;T </a:t>
            </a:r>
            <a:r>
              <a:rPr>
                <a:solidFill>
                  <a:srgbClr val="BA2DA2"/>
                </a:solidFill>
              </a:rPr>
              <a:t>extends</a:t>
            </a:r>
            <a:r>
              <a:t> Comparable&lt;? </a:t>
            </a:r>
            <a:r>
              <a:rPr>
                <a:solidFill>
                  <a:srgbClr val="BA2DA2"/>
                </a:solidFill>
              </a:rPr>
              <a:t>super</a:t>
            </a:r>
            <a:r>
              <a:t> T&gt;&gt;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extends</a:t>
            </a:r>
            <a:r>
              <a:t> LinkedChainBase&lt;T&gt;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implements</a:t>
            </a:r>
            <a:r>
              <a:t> SortedListInterface&lt;T&gt;</a:t>
            </a:r>
            <a:endParaRPr>
              <a:latin typeface="+mj-lt"/>
              <a:ea typeface="+mj-ea"/>
              <a:cs typeface="+mj-cs"/>
              <a:sym typeface="Helvetica"/>
            </a:endParaRPr>
          </a:p>
        </p:txBody>
      </p:sp>
    </p:spTree>
  </p:cSld>
  <p:clrMapOvr>
    <a:masterClrMapping/>
  </p:clrMapOvr>
  <p:transition spd="med"/>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txBox="1">
            <a:spLocks noGrp="1"/>
          </p:cNvSpPr>
          <p:nvPr>
            <p:ph type="title"/>
          </p:nvPr>
        </p:nvSpPr>
        <p:spPr>
          <a:prstGeom prst="rect">
            <a:avLst/>
          </a:prstGeom>
        </p:spPr>
        <p:txBody>
          <a:bodyPr/>
          <a:lstStyle>
            <a:lvl1pPr defTabSz="768095">
              <a:defRPr sz="3696"/>
            </a:lvl1pPr>
          </a:lstStyle>
          <a:p>
            <a:r>
              <a:t>Efficient Implementation of a Sorted List</a:t>
            </a:r>
          </a:p>
        </p:txBody>
      </p:sp>
      <p:sp>
        <p:nvSpPr>
          <p:cNvPr id="121" name="Content Placeholder 2"/>
          <p:cNvSpPr txBox="1">
            <a:spLocks noGrp="1"/>
          </p:cNvSpPr>
          <p:nvPr>
            <p:ph type="body" sz="quarter" idx="1"/>
          </p:nvPr>
        </p:nvSpPr>
        <p:spPr>
          <a:xfrm>
            <a:off x="457200" y="5221415"/>
            <a:ext cx="8229600" cy="1208295"/>
          </a:xfrm>
          <a:prstGeom prst="rect">
            <a:avLst/>
          </a:prstGeom>
        </p:spPr>
        <p:txBody>
          <a:bodyPr>
            <a:normAutofit lnSpcReduction="10000"/>
          </a:bodyPr>
          <a:lstStyle/>
          <a:p>
            <a:pPr defTabSz="576072">
              <a:defRPr sz="2268"/>
            </a:pPr>
            <a:r>
              <a:t>Details of a previous add method now hidden within the protected methods </a:t>
            </a:r>
            <a:r>
              <a:rPr>
                <a:latin typeface="Courier New"/>
                <a:ea typeface="Courier New"/>
                <a:cs typeface="Courier New"/>
                <a:sym typeface="Courier New"/>
              </a:rPr>
              <a:t>addFirstNode</a:t>
            </a:r>
            <a:r>
              <a:t> and </a:t>
            </a:r>
            <a:r>
              <a:rPr>
                <a:latin typeface="Courier New"/>
                <a:ea typeface="Courier New"/>
                <a:cs typeface="Courier New"/>
                <a:sym typeface="Courier New"/>
              </a:rPr>
              <a:t>addAfterNode</a:t>
            </a:r>
            <a:r>
              <a:t> of </a:t>
            </a:r>
            <a:r>
              <a:rPr>
                <a:latin typeface="Courier New"/>
                <a:ea typeface="Courier New"/>
                <a:cs typeface="Courier New"/>
                <a:sym typeface="Courier New"/>
              </a:rPr>
              <a:t>LinkedChainBase</a:t>
            </a:r>
          </a:p>
        </p:txBody>
      </p:sp>
      <p:sp>
        <p:nvSpPr>
          <p:cNvPr id="122" name="public void add(T newEntry)…"/>
          <p:cNvSpPr txBox="1"/>
          <p:nvPr/>
        </p:nvSpPr>
        <p:spPr>
          <a:xfrm>
            <a:off x="457200" y="1629044"/>
            <a:ext cx="7461980" cy="27711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void</a:t>
            </a:r>
            <a:r>
              <a:t> add(T newEntry)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Node theNode = </a:t>
            </a:r>
            <a:r>
              <a:rPr>
                <a:solidFill>
                  <a:srgbClr val="BA2DA2"/>
                </a:solidFill>
              </a:rPr>
              <a:t>new</a:t>
            </a:r>
            <a:r>
              <a:t> Node(newEntry);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Node nodeBefore = getNodeBefore(newEntry);</a:t>
            </a:r>
            <a:endParaRPr>
              <a:latin typeface="+mj-lt"/>
              <a:ea typeface="+mj-ea"/>
              <a:cs typeface="+mj-cs"/>
              <a:sym typeface="Helvetica"/>
            </a:endParaRPr>
          </a:p>
          <a:p>
            <a:pPr defTabSz="344804">
              <a:tabLst>
                <a:tab pos="342900" algn="l"/>
              </a:tabLst>
              <a:defRPr sz="1800">
                <a:latin typeface="+mj-lt"/>
                <a:ea typeface="+mj-ea"/>
                <a:cs typeface="+mj-cs"/>
                <a:sym typeface="Helvetica"/>
              </a:defRPr>
            </a:pP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rPr>
                <a:solidFill>
                  <a:srgbClr val="BA2DA2"/>
                </a:solidFill>
              </a:rPr>
              <a:t>if</a:t>
            </a:r>
            <a:r>
              <a:rPr>
                <a:solidFill>
                  <a:srgbClr val="000000"/>
                </a:solidFill>
              </a:rPr>
              <a:t> (nodeBefore == </a:t>
            </a:r>
            <a:r>
              <a:rPr>
                <a:solidFill>
                  <a:srgbClr val="BA2DA2"/>
                </a:solidFill>
              </a:rPr>
              <a:t>null</a:t>
            </a:r>
            <a:r>
              <a:rPr>
                <a:solidFill>
                  <a:srgbClr val="000000"/>
                </a:solidFill>
              </a:rPr>
              <a:t>) </a:t>
            </a:r>
            <a:r>
              <a:t>// No need to call isEmpty</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addFirstNode(theNode);</a:t>
            </a:r>
            <a:endParaRPr>
              <a:latin typeface="+mj-lt"/>
              <a:ea typeface="+mj-ea"/>
              <a:cs typeface="+mj-cs"/>
              <a:sym typeface="Helvetica"/>
            </a:endParaRPr>
          </a:p>
          <a:p>
            <a:pPr defTabSz="344804">
              <a:tabLst>
                <a:tab pos="342900" algn="l"/>
              </a:tabLst>
              <a:defRPr sz="18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addAfterNode(nodeBefore, theNode);</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add</a:t>
            </a:r>
          </a:p>
        </p:txBody>
      </p:sp>
    </p:spTree>
  </p:cSld>
  <p:clrMapOvr>
    <a:masterClrMapping/>
  </p:clrMapOvr>
  <p:transition spd="med"/>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itle 1"/>
          <p:cNvSpPr txBox="1">
            <a:spLocks noGrp="1"/>
          </p:cNvSpPr>
          <p:nvPr>
            <p:ph type="title"/>
          </p:nvPr>
        </p:nvSpPr>
        <p:spPr>
          <a:prstGeom prst="rect">
            <a:avLst/>
          </a:prstGeom>
        </p:spPr>
        <p:txBody>
          <a:bodyPr/>
          <a:lstStyle>
            <a:lvl1pPr defTabSz="768095">
              <a:defRPr sz="3696"/>
            </a:lvl1pPr>
          </a:lstStyle>
          <a:p>
            <a:r>
              <a:t>Efficient Implementation of a Sorted List</a:t>
            </a:r>
          </a:p>
        </p:txBody>
      </p:sp>
      <p:sp>
        <p:nvSpPr>
          <p:cNvPr id="125" name="Content Placeholder 2"/>
          <p:cNvSpPr txBox="1">
            <a:spLocks noGrp="1"/>
          </p:cNvSpPr>
          <p:nvPr>
            <p:ph type="body" sz="quarter" idx="1"/>
          </p:nvPr>
        </p:nvSpPr>
        <p:spPr>
          <a:prstGeom prst="rect">
            <a:avLst/>
          </a:prstGeom>
        </p:spPr>
        <p:txBody>
          <a:bodyPr>
            <a:normAutofit lnSpcReduction="10000"/>
          </a:bodyPr>
          <a:lstStyle/>
          <a:p>
            <a:pPr defTabSz="667512">
              <a:defRPr sz="2628"/>
            </a:pPr>
            <a:r>
              <a:t>The private method </a:t>
            </a:r>
            <a:r>
              <a:rPr>
                <a:latin typeface="Courier New"/>
                <a:ea typeface="Courier New"/>
                <a:cs typeface="Courier New"/>
                <a:sym typeface="Courier New"/>
              </a:rPr>
              <a:t>getNodeBefore</a:t>
            </a:r>
          </a:p>
        </p:txBody>
      </p:sp>
      <p:sp>
        <p:nvSpPr>
          <p:cNvPr id="126" name="private Node getNodeBefore(T anEntry)…"/>
          <p:cNvSpPr txBox="1"/>
          <p:nvPr/>
        </p:nvSpPr>
        <p:spPr>
          <a:xfrm>
            <a:off x="568784" y="1376679"/>
            <a:ext cx="7874866" cy="41046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private</a:t>
            </a:r>
            <a:r>
              <a:t> Node getNodeBefore(T anEntry)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Node currentNode = getFirstNode();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Node nodeBefore = </a:t>
            </a:r>
            <a:r>
              <a:rPr>
                <a:solidFill>
                  <a:srgbClr val="BA2DA2"/>
                </a:solidFill>
              </a:rPr>
              <a:t>null</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while</a:t>
            </a:r>
            <a:r>
              <a:t> ((currentNode != </a:t>
            </a:r>
            <a:r>
              <a:rPr>
                <a:solidFill>
                  <a:srgbClr val="BA2DA2"/>
                </a:solidFill>
              </a:rPr>
              <a:t>null</a:t>
            </a:r>
            <a:r>
              <a:t>) &amp;&amp;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(anEntry.compareTo(currentNode.getData()) &gt; </a:t>
            </a:r>
            <a:r>
              <a:rPr>
                <a:solidFill>
                  <a:srgbClr val="272AD8"/>
                </a:solidFill>
              </a:rPr>
              <a:t>0</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nodeBefore = currentNode;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currentNode = currentNode.getNextNode();</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nodeBefore;</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getNodeBefore</a:t>
            </a:r>
            <a:endParaRPr>
              <a:solidFill>
                <a:srgbClr val="000000"/>
              </a:solidFill>
              <a:latin typeface="+mj-lt"/>
              <a:ea typeface="+mj-ea"/>
              <a:cs typeface="+mj-cs"/>
              <a:sym typeface="Helvetica"/>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itle 1"/>
          <p:cNvSpPr txBox="1">
            <a:spLocks noGrp="1"/>
          </p:cNvSpPr>
          <p:nvPr>
            <p:ph type="title"/>
          </p:nvPr>
        </p:nvSpPr>
        <p:spPr>
          <a:prstGeom prst="rect">
            <a:avLst/>
          </a:prstGeom>
        </p:spPr>
        <p:txBody>
          <a:bodyPr>
            <a:normAutofit fontScale="90000"/>
          </a:bodyPr>
          <a:lstStyle/>
          <a:p>
            <a:r>
              <a:t>Using the ADT List</a:t>
            </a:r>
          </a:p>
        </p:txBody>
      </p:sp>
      <p:sp>
        <p:nvSpPr>
          <p:cNvPr id="90" name="Text Placeholder 2"/>
          <p:cNvSpPr txBox="1">
            <a:spLocks noGrp="1"/>
          </p:cNvSpPr>
          <p:nvPr>
            <p:ph type="body" sz="quarter" idx="1"/>
          </p:nvPr>
        </p:nvSpPr>
        <p:spPr>
          <a:prstGeom prst="rect">
            <a:avLst/>
          </a:prstGeom>
        </p:spPr>
        <p:txBody>
          <a:bodyPr>
            <a:normAutofit fontScale="92500" lnSpcReduction="10000"/>
          </a:bodyPr>
          <a:lstStyle>
            <a:lvl1pPr defTabSz="749808">
              <a:defRPr sz="2952"/>
            </a:lvl1pPr>
          </a:lstStyle>
          <a:p>
            <a:r>
              <a:t>Example</a:t>
            </a:r>
          </a:p>
        </p:txBody>
      </p:sp>
      <p:sp>
        <p:nvSpPr>
          <p:cNvPr id="91" name="// Make an alphabetical list of names as students enter a room…"/>
          <p:cNvSpPr txBox="1"/>
          <p:nvPr/>
        </p:nvSpPr>
        <p:spPr>
          <a:xfrm>
            <a:off x="460216" y="1666240"/>
            <a:ext cx="8226585" cy="26822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700">
                <a:solidFill>
                  <a:srgbClr val="008400"/>
                </a:solidFill>
                <a:latin typeface="Menlo"/>
                <a:ea typeface="Menlo"/>
                <a:cs typeface="Menlo"/>
                <a:sym typeface="Menlo"/>
              </a:defRPr>
            </a:pPr>
            <a:r>
              <a:t>// Make an alphabetical list of names as students enter a room</a:t>
            </a:r>
            <a:endParaRPr sz="1800">
              <a:solidFill>
                <a:srgbClr val="000000"/>
              </a:solidFill>
              <a:latin typeface="+mn-lt"/>
              <a:ea typeface="+mn-ea"/>
              <a:cs typeface="+mn-cs"/>
              <a:sym typeface="Helvetica"/>
            </a:endParaRPr>
          </a:p>
          <a:p>
            <a:pPr defTabSz="344804">
              <a:tabLst>
                <a:tab pos="342900" algn="l"/>
              </a:tabLst>
              <a:defRPr sz="1700">
                <a:latin typeface="Menlo"/>
                <a:ea typeface="Menlo"/>
                <a:cs typeface="Menlo"/>
                <a:sym typeface="Menlo"/>
              </a:defRPr>
            </a:pPr>
            <a:r>
              <a:t>ListInterface&lt;String&gt; alphaList = </a:t>
            </a:r>
            <a:r>
              <a:rPr>
                <a:solidFill>
                  <a:srgbClr val="BA2DA2"/>
                </a:solidFill>
              </a:rPr>
              <a:t>new</a:t>
            </a:r>
            <a:r>
              <a:t> AList&lt;&gt;();</a:t>
            </a:r>
            <a:endParaRPr sz="1800">
              <a:latin typeface="+mn-lt"/>
              <a:ea typeface="+mn-ea"/>
              <a:cs typeface="+mn-cs"/>
              <a:sym typeface="Helvetica"/>
            </a:endParaRPr>
          </a:p>
          <a:p>
            <a:pPr defTabSz="344804">
              <a:tabLst>
                <a:tab pos="342900" algn="l"/>
              </a:tabLst>
              <a:defRPr sz="1800">
                <a:latin typeface="+mn-lt"/>
                <a:ea typeface="+mn-ea"/>
                <a:cs typeface="+mn-cs"/>
                <a:sym typeface="Helvetica"/>
              </a:defRPr>
            </a:pPr>
            <a:endParaRPr sz="1800">
              <a:latin typeface="+mn-lt"/>
              <a:ea typeface="+mn-ea"/>
              <a:cs typeface="+mn-cs"/>
              <a:sym typeface="Helvetica"/>
            </a:endParaRPr>
          </a:p>
          <a:p>
            <a:pPr defTabSz="344804">
              <a:tabLst>
                <a:tab pos="342900" algn="l"/>
              </a:tabLst>
              <a:defRPr sz="1700">
                <a:latin typeface="Menlo"/>
                <a:ea typeface="Menlo"/>
                <a:cs typeface="Menlo"/>
                <a:sym typeface="Menlo"/>
              </a:defRPr>
            </a:pPr>
            <a:r>
              <a:t>alphaList.add(</a:t>
            </a:r>
            <a:r>
              <a:rPr>
                <a:solidFill>
                  <a:srgbClr val="272AD8"/>
                </a:solidFill>
              </a:rPr>
              <a:t>1</a:t>
            </a:r>
            <a:r>
              <a:t>, </a:t>
            </a:r>
            <a:r>
              <a:rPr>
                <a:solidFill>
                  <a:srgbClr val="D12F1B"/>
                </a:solidFill>
              </a:rPr>
              <a:t>"Amy"</a:t>
            </a:r>
            <a:r>
              <a:t>);    </a:t>
            </a:r>
            <a:r>
              <a:rPr>
                <a:solidFill>
                  <a:srgbClr val="008400"/>
                </a:solidFill>
              </a:rPr>
              <a:t>// Amy</a:t>
            </a:r>
            <a:endParaRPr sz="1800">
              <a:latin typeface="+mn-lt"/>
              <a:ea typeface="+mn-ea"/>
              <a:cs typeface="+mn-cs"/>
              <a:sym typeface="Helvetica"/>
            </a:endParaRPr>
          </a:p>
          <a:p>
            <a:pPr defTabSz="344804">
              <a:tabLst>
                <a:tab pos="342900" algn="l"/>
              </a:tabLst>
              <a:defRPr sz="1700">
                <a:latin typeface="Menlo"/>
                <a:ea typeface="Menlo"/>
                <a:cs typeface="Menlo"/>
                <a:sym typeface="Menlo"/>
              </a:defRPr>
            </a:pPr>
            <a:r>
              <a:t>alphaList.add(</a:t>
            </a:r>
            <a:r>
              <a:rPr>
                <a:solidFill>
                  <a:srgbClr val="272AD8"/>
                </a:solidFill>
              </a:rPr>
              <a:t>2</a:t>
            </a:r>
            <a:r>
              <a:t>, </a:t>
            </a:r>
            <a:r>
              <a:rPr>
                <a:solidFill>
                  <a:srgbClr val="D12F1B"/>
                </a:solidFill>
              </a:rPr>
              <a:t>"Elias"</a:t>
            </a:r>
            <a:r>
              <a:t>);  </a:t>
            </a:r>
            <a:r>
              <a:rPr>
                <a:solidFill>
                  <a:srgbClr val="008400"/>
                </a:solidFill>
              </a:rPr>
              <a:t>// Amy Elias</a:t>
            </a:r>
            <a:endParaRPr sz="1800">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alphaList.add(</a:t>
            </a:r>
            <a:r>
              <a:rPr>
                <a:solidFill>
                  <a:srgbClr val="272AD8"/>
                </a:solidFill>
              </a:rPr>
              <a:t>2</a:t>
            </a:r>
            <a:r>
              <a:rPr>
                <a:solidFill>
                  <a:srgbClr val="000000"/>
                </a:solidFill>
              </a:rPr>
              <a:t>, </a:t>
            </a:r>
            <a:r>
              <a:rPr>
                <a:solidFill>
                  <a:srgbClr val="D12F1B"/>
                </a:solidFill>
              </a:rPr>
              <a:t>"Bob"</a:t>
            </a:r>
            <a:r>
              <a:rPr>
                <a:solidFill>
                  <a:srgbClr val="000000"/>
                </a:solidFill>
              </a:rPr>
              <a:t>);    </a:t>
            </a:r>
            <a:r>
              <a:t>// Amy Bob Elias</a:t>
            </a:r>
            <a:endParaRPr sz="1800">
              <a:solidFill>
                <a:srgbClr val="000000"/>
              </a:solidFill>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alphaList.add(</a:t>
            </a:r>
            <a:r>
              <a:rPr>
                <a:solidFill>
                  <a:srgbClr val="272AD8"/>
                </a:solidFill>
              </a:rPr>
              <a:t>3</a:t>
            </a:r>
            <a:r>
              <a:rPr>
                <a:solidFill>
                  <a:srgbClr val="000000"/>
                </a:solidFill>
              </a:rPr>
              <a:t>, </a:t>
            </a:r>
            <a:r>
              <a:rPr>
                <a:solidFill>
                  <a:srgbClr val="D12F1B"/>
                </a:solidFill>
              </a:rPr>
              <a:t>"Drew"</a:t>
            </a:r>
            <a:r>
              <a:rPr>
                <a:solidFill>
                  <a:srgbClr val="000000"/>
                </a:solidFill>
              </a:rPr>
              <a:t>);   </a:t>
            </a:r>
            <a:r>
              <a:t>// Amy Bob Drew Elias</a:t>
            </a:r>
            <a:endParaRPr sz="1800">
              <a:solidFill>
                <a:srgbClr val="000000"/>
              </a:solidFill>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alphaList.add(</a:t>
            </a:r>
            <a:r>
              <a:rPr>
                <a:solidFill>
                  <a:srgbClr val="272AD8"/>
                </a:solidFill>
              </a:rPr>
              <a:t>1</a:t>
            </a:r>
            <a:r>
              <a:rPr>
                <a:solidFill>
                  <a:srgbClr val="000000"/>
                </a:solidFill>
              </a:rPr>
              <a:t>, </a:t>
            </a:r>
            <a:r>
              <a:rPr>
                <a:solidFill>
                  <a:srgbClr val="D12F1B"/>
                </a:solidFill>
              </a:rPr>
              <a:t>"Aaron"</a:t>
            </a:r>
            <a:r>
              <a:rPr>
                <a:solidFill>
                  <a:srgbClr val="000000"/>
                </a:solidFill>
              </a:rPr>
              <a:t>);  </a:t>
            </a:r>
            <a:r>
              <a:t>// Aaron Amy Bob Drew Elias</a:t>
            </a:r>
            <a:endParaRPr sz="1800">
              <a:solidFill>
                <a:srgbClr val="000000"/>
              </a:solidFill>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alphaList.add(</a:t>
            </a:r>
            <a:r>
              <a:rPr>
                <a:solidFill>
                  <a:srgbClr val="272AD8"/>
                </a:solidFill>
              </a:rPr>
              <a:t>4</a:t>
            </a:r>
            <a:r>
              <a:rPr>
                <a:solidFill>
                  <a:srgbClr val="000000"/>
                </a:solidFill>
              </a:rPr>
              <a:t>, </a:t>
            </a:r>
            <a:r>
              <a:rPr>
                <a:solidFill>
                  <a:srgbClr val="D12F1B"/>
                </a:solidFill>
              </a:rPr>
              <a:t>"Carol"</a:t>
            </a:r>
            <a:r>
              <a:rPr>
                <a:solidFill>
                  <a:srgbClr val="000000"/>
                </a:solidFill>
              </a:rPr>
              <a:t>);  </a:t>
            </a:r>
            <a:r>
              <a:t>// Aaron Amy Bob Carol Drew Elias</a:t>
            </a:r>
            <a:endParaRPr sz="1800">
              <a:solidFill>
                <a:srgbClr val="000000"/>
              </a:solidFill>
              <a:latin typeface="+mn-lt"/>
              <a:ea typeface="+mn-ea"/>
              <a:cs typeface="+mn-cs"/>
              <a:sym typeface="Helvetica"/>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itle 1"/>
          <p:cNvSpPr txBox="1">
            <a:spLocks noGrp="1"/>
          </p:cNvSpPr>
          <p:nvPr>
            <p:ph type="title"/>
          </p:nvPr>
        </p:nvSpPr>
        <p:spPr>
          <a:prstGeom prst="rect">
            <a:avLst/>
          </a:prstGeom>
        </p:spPr>
        <p:txBody>
          <a:bodyPr>
            <a:normAutofit fontScale="90000"/>
          </a:bodyPr>
          <a:lstStyle/>
          <a:p>
            <a:r>
              <a:t>Using the ADT List</a:t>
            </a:r>
          </a:p>
        </p:txBody>
      </p:sp>
      <p:sp>
        <p:nvSpPr>
          <p:cNvPr id="94" name="Text Placeholder 2"/>
          <p:cNvSpPr txBox="1">
            <a:spLocks noGrp="1"/>
          </p:cNvSpPr>
          <p:nvPr>
            <p:ph type="body" sz="quarter" idx="1"/>
          </p:nvPr>
        </p:nvSpPr>
        <p:spPr>
          <a:prstGeom prst="rect">
            <a:avLst/>
          </a:prstGeom>
        </p:spPr>
        <p:txBody>
          <a:bodyPr>
            <a:normAutofit fontScale="92500" lnSpcReduction="10000"/>
          </a:bodyPr>
          <a:lstStyle>
            <a:lvl1pPr defTabSz="749808">
              <a:defRPr sz="2952"/>
            </a:lvl1pPr>
          </a:lstStyle>
          <a:p>
            <a:r>
              <a:t>A list of Name objects, rather than String</a:t>
            </a:r>
          </a:p>
        </p:txBody>
      </p:sp>
      <p:sp>
        <p:nvSpPr>
          <p:cNvPr id="95" name="// Make a list of names as you think of them…"/>
          <p:cNvSpPr txBox="1"/>
          <p:nvPr/>
        </p:nvSpPr>
        <p:spPr>
          <a:xfrm>
            <a:off x="1145011" y="1885585"/>
            <a:ext cx="6360950" cy="22377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solidFill>
                  <a:srgbClr val="008400"/>
                </a:solidFill>
                <a:latin typeface="Menlo"/>
                <a:ea typeface="Menlo"/>
                <a:cs typeface="Menlo"/>
                <a:sym typeface="Menlo"/>
              </a:defRPr>
            </a:pPr>
            <a:r>
              <a:t>// Make a list of names as you think of them</a:t>
            </a:r>
            <a:endParaRPr>
              <a:solidFill>
                <a:srgbClr val="000000"/>
              </a:solidFill>
              <a:latin typeface="+mn-lt"/>
              <a:ea typeface="+mn-ea"/>
              <a:cs typeface="+mn-cs"/>
              <a:sym typeface="Helvetica"/>
            </a:endParaRPr>
          </a:p>
          <a:p>
            <a:pPr defTabSz="344804">
              <a:tabLst>
                <a:tab pos="342900" algn="l"/>
              </a:tabLst>
              <a:defRPr sz="1800">
                <a:latin typeface="Menlo"/>
                <a:ea typeface="Menlo"/>
                <a:cs typeface="Menlo"/>
                <a:sym typeface="Menlo"/>
              </a:defRPr>
            </a:pPr>
            <a:r>
              <a:t>ListInterface&lt;Name&gt; nameList = </a:t>
            </a:r>
            <a:r>
              <a:rPr>
                <a:solidFill>
                  <a:srgbClr val="BA2DA2"/>
                </a:solidFill>
              </a:rPr>
              <a:t>new</a:t>
            </a:r>
            <a:r>
              <a:t> AList&lt;&gt;();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Name amy = </a:t>
            </a:r>
            <a:r>
              <a:rPr>
                <a:solidFill>
                  <a:srgbClr val="BA2DA2"/>
                </a:solidFill>
              </a:rPr>
              <a:t>new</a:t>
            </a:r>
            <a:r>
              <a:t> Name(</a:t>
            </a:r>
            <a:r>
              <a:rPr>
                <a:solidFill>
                  <a:srgbClr val="D12F1B"/>
                </a:solidFill>
              </a:rPr>
              <a:t>"Amy"</a:t>
            </a:r>
            <a:r>
              <a:t>, </a:t>
            </a:r>
            <a:r>
              <a:rPr>
                <a:solidFill>
                  <a:srgbClr val="D12F1B"/>
                </a:solidFill>
              </a:rPr>
              <a:t>"Smith"</a:t>
            </a: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nameList.add(amy);</a:t>
            </a:r>
            <a:endParaRPr>
              <a:latin typeface="+mn-lt"/>
              <a:ea typeface="+mn-ea"/>
              <a:cs typeface="+mn-cs"/>
              <a:sym typeface="Helvetica"/>
            </a:endParaRPr>
          </a:p>
          <a:p>
            <a:pPr defTabSz="344804">
              <a:tabLst>
                <a:tab pos="342900" algn="l"/>
              </a:tabLst>
              <a:defRPr sz="1800">
                <a:latin typeface="Menlo"/>
                <a:ea typeface="Menlo"/>
                <a:cs typeface="Menlo"/>
                <a:sym typeface="Menlo"/>
              </a:defRPr>
            </a:pPr>
            <a:r>
              <a:t>nameList.add(</a:t>
            </a:r>
            <a:r>
              <a:rPr>
                <a:solidFill>
                  <a:srgbClr val="BA2DA2"/>
                </a:solidFill>
              </a:rPr>
              <a:t>new</a:t>
            </a:r>
            <a:r>
              <a:t> Name(</a:t>
            </a:r>
            <a:r>
              <a:rPr>
                <a:solidFill>
                  <a:srgbClr val="D12F1B"/>
                </a:solidFill>
              </a:rPr>
              <a:t>"Tina"</a:t>
            </a:r>
            <a:r>
              <a:t>, </a:t>
            </a:r>
            <a:r>
              <a:rPr>
                <a:solidFill>
                  <a:srgbClr val="D12F1B"/>
                </a:solidFill>
              </a:rPr>
              <a:t>"Drexel"</a:t>
            </a: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nameList.add(</a:t>
            </a:r>
            <a:r>
              <a:rPr>
                <a:solidFill>
                  <a:srgbClr val="BA2DA2"/>
                </a:solidFill>
              </a:rPr>
              <a:t>new</a:t>
            </a:r>
            <a:r>
              <a:t> Name(</a:t>
            </a:r>
            <a:r>
              <a:rPr>
                <a:solidFill>
                  <a:srgbClr val="D12F1B"/>
                </a:solidFill>
              </a:rPr>
              <a:t>"Robert"</a:t>
            </a:r>
            <a:r>
              <a:t>, </a:t>
            </a:r>
            <a:r>
              <a:rPr>
                <a:solidFill>
                  <a:srgbClr val="D12F1B"/>
                </a:solidFill>
              </a:rPr>
              <a:t>"Jones"</a:t>
            </a:r>
            <a:r>
              <a:t>);</a:t>
            </a:r>
            <a:endParaRPr>
              <a:latin typeface="+mn-lt"/>
              <a:ea typeface="+mn-ea"/>
              <a:cs typeface="+mn-cs"/>
              <a:sym typeface="Helvetica"/>
            </a:endParaRPr>
          </a:p>
          <a:p>
            <a:pPr defTabSz="344804">
              <a:tabLst>
                <a:tab pos="342900" algn="l"/>
              </a:tabLst>
              <a:defRPr sz="1800">
                <a:latin typeface="+mn-lt"/>
                <a:ea typeface="+mn-ea"/>
                <a:cs typeface="+mn-cs"/>
                <a:sym typeface="Helvetica"/>
              </a:defRPr>
            </a:pPr>
            <a:endParaRPr>
              <a:latin typeface="+mn-lt"/>
              <a:ea typeface="+mn-ea"/>
              <a:cs typeface="+mn-cs"/>
              <a:sym typeface="Helvetica"/>
            </a:endParaRPr>
          </a:p>
          <a:p>
            <a:pPr defTabSz="344804">
              <a:tabLst>
                <a:tab pos="342900" algn="l"/>
              </a:tabLst>
              <a:defRPr sz="1800">
                <a:latin typeface="Menlo"/>
                <a:ea typeface="Menlo"/>
                <a:cs typeface="Menlo"/>
                <a:sym typeface="Menlo"/>
              </a:defRPr>
            </a:pPr>
            <a:r>
              <a:t>Name secondName = nameList.getEntry(</a:t>
            </a:r>
            <a:r>
              <a:rPr>
                <a:solidFill>
                  <a:srgbClr val="272AD8"/>
                </a:solidFill>
              </a:rPr>
              <a:t>2</a:t>
            </a:r>
            <a:r>
              <a:t>);</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itle 1"/>
          <p:cNvSpPr txBox="1">
            <a:spLocks noGrp="1"/>
          </p:cNvSpPr>
          <p:nvPr>
            <p:ph type="title"/>
          </p:nvPr>
        </p:nvSpPr>
        <p:spPr>
          <a:prstGeom prst="rect">
            <a:avLst/>
          </a:prstGeom>
        </p:spPr>
        <p:txBody>
          <a:bodyPr/>
          <a:lstStyle/>
          <a:p>
            <a:pPr defTabSz="786384">
              <a:defRPr sz="3784"/>
            </a:pPr>
            <a:r>
              <a:rPr dirty="0"/>
              <a:t>Java Class Library: The Interface </a:t>
            </a:r>
            <a:r>
              <a:rPr dirty="0">
                <a:latin typeface="Courier New"/>
                <a:ea typeface="Courier New"/>
                <a:cs typeface="Courier New"/>
                <a:sym typeface="Courier New"/>
              </a:rPr>
              <a:t>List</a:t>
            </a:r>
          </a:p>
        </p:txBody>
      </p:sp>
      <p:sp>
        <p:nvSpPr>
          <p:cNvPr id="98" name="Text Placeholder 2"/>
          <p:cNvSpPr txBox="1">
            <a:spLocks noGrp="1"/>
          </p:cNvSpPr>
          <p:nvPr>
            <p:ph type="body" sz="quarter" idx="1"/>
          </p:nvPr>
        </p:nvSpPr>
        <p:spPr>
          <a:prstGeom prst="rect">
            <a:avLst/>
          </a:prstGeom>
        </p:spPr>
        <p:txBody>
          <a:bodyPr>
            <a:normAutofit fontScale="92500" lnSpcReduction="10000"/>
          </a:bodyPr>
          <a:lstStyle>
            <a:lvl1pPr defTabSz="749808">
              <a:defRPr sz="2952"/>
            </a:lvl1pPr>
          </a:lstStyle>
          <a:p>
            <a:r>
              <a:t>Method headers from the interface List</a:t>
            </a:r>
          </a:p>
        </p:txBody>
      </p:sp>
      <p:sp>
        <p:nvSpPr>
          <p:cNvPr id="99" name="public void add(int index, T newEntry)…"/>
          <p:cNvSpPr txBox="1"/>
          <p:nvPr/>
        </p:nvSpPr>
        <p:spPr>
          <a:xfrm>
            <a:off x="640709" y="1857644"/>
            <a:ext cx="7548136" cy="29235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marL="310515" defTabSz="457200">
              <a:spcBef>
                <a:spcPts val="900"/>
              </a:spcBef>
              <a:defRPr sz="1800">
                <a:solidFill>
                  <a:srgbClr val="2F2A2B"/>
                </a:solidFill>
                <a:latin typeface="Courier New"/>
                <a:ea typeface="Courier New"/>
                <a:cs typeface="Courier New"/>
                <a:sym typeface="Courier New"/>
              </a:defRPr>
            </a:pPr>
            <a:r>
              <a:rPr b="1"/>
              <a:t>public void </a:t>
            </a:r>
            <a:r>
              <a:t>add(</a:t>
            </a:r>
            <a:r>
              <a:rPr b="1"/>
              <a:t>int </a:t>
            </a:r>
            <a:r>
              <a:t>index, T newEntry)</a:t>
            </a:r>
            <a:endParaRPr>
              <a:solidFill>
                <a:srgbClr val="000000"/>
              </a:solidFill>
            </a:endParaRPr>
          </a:p>
          <a:p>
            <a:pPr marL="310515" defTabSz="457200">
              <a:spcBef>
                <a:spcPts val="900"/>
              </a:spcBef>
              <a:defRPr sz="1800">
                <a:solidFill>
                  <a:srgbClr val="2F2A2B"/>
                </a:solidFill>
                <a:latin typeface="Courier New"/>
                <a:ea typeface="Courier New"/>
                <a:cs typeface="Courier New"/>
                <a:sym typeface="Courier New"/>
              </a:defRPr>
            </a:pPr>
            <a:r>
              <a:rPr b="1"/>
              <a:t>public </a:t>
            </a:r>
            <a:r>
              <a:t>T remove(</a:t>
            </a:r>
            <a:r>
              <a:rPr b="1"/>
              <a:t>int </a:t>
            </a:r>
            <a:r>
              <a:t>index)</a:t>
            </a:r>
            <a:endParaRPr>
              <a:solidFill>
                <a:srgbClr val="000000"/>
              </a:solidFill>
            </a:endParaRPr>
          </a:p>
          <a:p>
            <a:pPr marL="310515" defTabSz="457200">
              <a:spcBef>
                <a:spcPts val="900"/>
              </a:spcBef>
              <a:defRPr sz="1800" b="1">
                <a:solidFill>
                  <a:srgbClr val="2F2A2B"/>
                </a:solidFill>
                <a:latin typeface="Courier New"/>
                <a:ea typeface="Courier New"/>
                <a:cs typeface="Courier New"/>
                <a:sym typeface="Courier New"/>
              </a:defRPr>
            </a:pPr>
            <a:r>
              <a:t>public void </a:t>
            </a:r>
            <a:r>
              <a:rPr b="0"/>
              <a:t>clear()</a:t>
            </a:r>
            <a:endParaRPr b="0">
              <a:solidFill>
                <a:srgbClr val="000000"/>
              </a:solidFill>
            </a:endParaRPr>
          </a:p>
          <a:p>
            <a:pPr marL="310515" marR="2033904" defTabSz="457200">
              <a:spcBef>
                <a:spcPts val="900"/>
              </a:spcBef>
              <a:tabLst>
                <a:tab pos="2438400" algn="l"/>
              </a:tabLst>
              <a:defRPr sz="1800">
                <a:solidFill>
                  <a:srgbClr val="2F2A2B"/>
                </a:solidFill>
                <a:latin typeface="Courier New"/>
                <a:ea typeface="Courier New"/>
                <a:cs typeface="Courier New"/>
                <a:sym typeface="Courier New"/>
              </a:defRPr>
            </a:pPr>
            <a:r>
              <a:rPr b="1"/>
              <a:t>public </a:t>
            </a:r>
            <a:r>
              <a:t>T set(</a:t>
            </a:r>
            <a:r>
              <a:rPr b="1"/>
              <a:t>int </a:t>
            </a:r>
            <a:r>
              <a:t>index, T anEntry) </a:t>
            </a:r>
            <a:r>
              <a:rPr>
                <a:solidFill>
                  <a:srgbClr val="B6B8BA"/>
                </a:solidFill>
              </a:rPr>
              <a:t>// Like replace </a:t>
            </a:r>
          </a:p>
          <a:p>
            <a:pPr marL="310515" marR="2033904" defTabSz="457200">
              <a:spcBef>
                <a:spcPts val="900"/>
              </a:spcBef>
              <a:tabLst>
                <a:tab pos="2438400" algn="l"/>
              </a:tabLst>
              <a:defRPr sz="1800">
                <a:solidFill>
                  <a:srgbClr val="2F2A2B"/>
                </a:solidFill>
                <a:latin typeface="Courier New"/>
                <a:ea typeface="Courier New"/>
                <a:cs typeface="Courier New"/>
                <a:sym typeface="Courier New"/>
              </a:defRPr>
            </a:pPr>
            <a:r>
              <a:rPr b="1"/>
              <a:t>public  </a:t>
            </a:r>
            <a:r>
              <a:t>T</a:t>
            </a:r>
            <a:r>
              <a:rPr spc="-82"/>
              <a:t> </a:t>
            </a:r>
            <a:r>
              <a:t>get(</a:t>
            </a:r>
            <a:r>
              <a:rPr b="1"/>
              <a:t>int</a:t>
            </a:r>
            <a:r>
              <a:rPr b="1" spc="150"/>
              <a:t> </a:t>
            </a:r>
            <a:r>
              <a:t>index)	</a:t>
            </a:r>
            <a:r>
              <a:rPr>
                <a:solidFill>
                  <a:srgbClr val="B6B8BA"/>
                </a:solidFill>
              </a:rPr>
              <a:t>//</a:t>
            </a:r>
            <a:r>
              <a:rPr spc="15">
                <a:solidFill>
                  <a:srgbClr val="B6B8BA"/>
                </a:solidFill>
              </a:rPr>
              <a:t> </a:t>
            </a:r>
            <a:r>
              <a:rPr>
                <a:solidFill>
                  <a:srgbClr val="B6B8BA"/>
                </a:solidFill>
              </a:rPr>
              <a:t>Like</a:t>
            </a:r>
            <a:r>
              <a:rPr spc="187">
                <a:solidFill>
                  <a:srgbClr val="B6B8BA"/>
                </a:solidFill>
              </a:rPr>
              <a:t> </a:t>
            </a:r>
            <a:r>
              <a:rPr>
                <a:solidFill>
                  <a:srgbClr val="B6B8BA"/>
                </a:solidFill>
              </a:rPr>
              <a:t>getEntry </a:t>
            </a:r>
          </a:p>
          <a:p>
            <a:pPr marL="310515" marR="2033904" defTabSz="457200">
              <a:spcBef>
                <a:spcPts val="900"/>
              </a:spcBef>
              <a:tabLst>
                <a:tab pos="2438400" algn="l"/>
              </a:tabLst>
              <a:defRPr sz="1800">
                <a:solidFill>
                  <a:srgbClr val="2F2A2B"/>
                </a:solidFill>
                <a:latin typeface="Courier New"/>
                <a:ea typeface="Courier New"/>
                <a:cs typeface="Courier New"/>
                <a:sym typeface="Courier New"/>
              </a:defRPr>
            </a:pPr>
            <a:r>
              <a:rPr b="1"/>
              <a:t>public boolean </a:t>
            </a:r>
            <a:r>
              <a:t>contains(Object</a:t>
            </a:r>
            <a:r>
              <a:rPr spc="97"/>
              <a:t> </a:t>
            </a:r>
            <a:r>
              <a:t>anEntry)</a:t>
            </a:r>
            <a:endParaRPr>
              <a:solidFill>
                <a:srgbClr val="000000"/>
              </a:solidFill>
            </a:endParaRPr>
          </a:p>
          <a:p>
            <a:pPr marL="310515" defTabSz="457200">
              <a:spcBef>
                <a:spcPts val="900"/>
              </a:spcBef>
              <a:tabLst>
                <a:tab pos="2438400" algn="l"/>
              </a:tabLst>
              <a:defRPr sz="1800">
                <a:solidFill>
                  <a:srgbClr val="2F2A2B"/>
                </a:solidFill>
                <a:latin typeface="Courier New"/>
                <a:ea typeface="Courier New"/>
                <a:cs typeface="Courier New"/>
                <a:sym typeface="Courier New"/>
              </a:defRPr>
            </a:pPr>
            <a:r>
              <a:rPr b="1"/>
              <a:t>public</a:t>
            </a:r>
            <a:r>
              <a:rPr b="1" spc="150"/>
              <a:t> </a:t>
            </a:r>
            <a:r>
              <a:rPr b="1"/>
              <a:t>int</a:t>
            </a:r>
            <a:r>
              <a:rPr b="1" spc="150"/>
              <a:t> </a:t>
            </a:r>
            <a:r>
              <a:t>size()	</a:t>
            </a:r>
            <a:r>
              <a:rPr>
                <a:solidFill>
                  <a:srgbClr val="B6B8BA"/>
                </a:solidFill>
              </a:rPr>
              <a:t>// Like</a:t>
            </a:r>
            <a:r>
              <a:rPr spc="322">
                <a:solidFill>
                  <a:srgbClr val="B6B8BA"/>
                </a:solidFill>
              </a:rPr>
              <a:t> </a:t>
            </a:r>
            <a:r>
              <a:rPr>
                <a:solidFill>
                  <a:srgbClr val="B6B8BA"/>
                </a:solidFill>
              </a:rPr>
              <a:t>getLength</a:t>
            </a:r>
            <a:endParaRPr>
              <a:solidFill>
                <a:srgbClr val="000000"/>
              </a:solidFill>
            </a:endParaRPr>
          </a:p>
          <a:p>
            <a:pPr marL="310515" defTabSz="457200">
              <a:spcBef>
                <a:spcPts val="900"/>
              </a:spcBef>
              <a:defRPr sz="1800" b="1">
                <a:solidFill>
                  <a:srgbClr val="2F2A2B"/>
                </a:solidFill>
                <a:latin typeface="Courier New"/>
                <a:ea typeface="Courier New"/>
                <a:cs typeface="Courier New"/>
                <a:sym typeface="Courier New"/>
              </a:defRPr>
            </a:pPr>
            <a:r>
              <a:t>public boolean </a:t>
            </a:r>
            <a:r>
              <a:rPr b="0"/>
              <a:t>isEmpty()</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BEC67A8-6EFB-46E4-857E-535A2672593A}"/>
              </a:ext>
            </a:extLst>
          </p:cNvPr>
          <p:cNvPicPr>
            <a:picLocks noChangeAspect="1"/>
          </p:cNvPicPr>
          <p:nvPr/>
        </p:nvPicPr>
        <p:blipFill>
          <a:blip r:embed="rId2"/>
          <a:stretch>
            <a:fillRect/>
          </a:stretch>
        </p:blipFill>
        <p:spPr>
          <a:xfrm>
            <a:off x="0" y="930897"/>
            <a:ext cx="9144000" cy="4996206"/>
          </a:xfrm>
          <a:prstGeom prst="rect">
            <a:avLst/>
          </a:prstGeom>
        </p:spPr>
      </p:pic>
      <p:sp>
        <p:nvSpPr>
          <p:cNvPr id="5" name="Title 1">
            <a:extLst>
              <a:ext uri="{FF2B5EF4-FFF2-40B4-BE49-F238E27FC236}">
                <a16:creationId xmlns:a16="http://schemas.microsoft.com/office/drawing/2014/main" id="{405C9126-7844-486B-A016-5FC849AF5026}"/>
              </a:ext>
            </a:extLst>
          </p:cNvPr>
          <p:cNvSpPr txBox="1">
            <a:spLocks noGrp="1"/>
          </p:cNvSpPr>
          <p:nvPr>
            <p:ph type="title"/>
          </p:nvPr>
        </p:nvSpPr>
        <p:spPr>
          <a:xfrm>
            <a:off x="249435" y="-1"/>
            <a:ext cx="8513565" cy="807816"/>
          </a:xfrm>
          <a:prstGeom prst="rect">
            <a:avLst/>
          </a:prstGeom>
        </p:spPr>
        <p:txBody>
          <a:bodyPr/>
          <a:lstStyle/>
          <a:p>
            <a:pPr defTabSz="786384">
              <a:defRPr sz="3784"/>
            </a:pPr>
            <a:r>
              <a:rPr dirty="0"/>
              <a:t>Java Class Library: The Interface </a:t>
            </a:r>
            <a:r>
              <a:rPr dirty="0">
                <a:latin typeface="Courier New"/>
                <a:ea typeface="Courier New"/>
                <a:cs typeface="Courier New"/>
                <a:sym typeface="Courier New"/>
              </a:rPr>
              <a:t>List</a:t>
            </a:r>
          </a:p>
        </p:txBody>
      </p:sp>
      <p:sp>
        <p:nvSpPr>
          <p:cNvPr id="6" name="Rectangle 5">
            <a:extLst>
              <a:ext uri="{FF2B5EF4-FFF2-40B4-BE49-F238E27FC236}">
                <a16:creationId xmlns:a16="http://schemas.microsoft.com/office/drawing/2014/main" id="{C46EBE45-135A-45AF-911A-95C9C42A773C}"/>
              </a:ext>
            </a:extLst>
          </p:cNvPr>
          <p:cNvSpPr/>
          <p:nvPr/>
        </p:nvSpPr>
        <p:spPr>
          <a:xfrm>
            <a:off x="2778369" y="2743200"/>
            <a:ext cx="773723" cy="193431"/>
          </a:xfrm>
          <a:prstGeom prst="rect">
            <a:avLst/>
          </a:prstGeom>
          <a:solidFill>
            <a:srgbClr val="FFFF00">
              <a:alpha val="34118"/>
            </a:srgbClr>
          </a:solidFill>
          <a:ln w="25400" cap="flat">
            <a:no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Tree>
    <p:extLst>
      <p:ext uri="{BB962C8B-B14F-4D97-AF65-F5344CB8AC3E}">
        <p14:creationId xmlns:p14="http://schemas.microsoft.com/office/powerpoint/2010/main" val="312663218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
          <p:cNvSpPr txBox="1">
            <a:spLocks noGrp="1"/>
          </p:cNvSpPr>
          <p:nvPr>
            <p:ph type="title"/>
          </p:nvPr>
        </p:nvSpPr>
        <p:spPr>
          <a:prstGeom prst="rect">
            <a:avLst/>
          </a:prstGeom>
        </p:spPr>
        <p:txBody>
          <a:bodyPr/>
          <a:lstStyle/>
          <a:p>
            <a:pPr defTabSz="731520">
              <a:defRPr sz="3520"/>
            </a:pPr>
            <a:r>
              <a:rPr dirty="0"/>
              <a:t>Java Class Library: The Class </a:t>
            </a:r>
            <a:r>
              <a:rPr dirty="0" err="1">
                <a:latin typeface="Courier New"/>
                <a:ea typeface="Courier New"/>
                <a:cs typeface="Courier New"/>
                <a:sym typeface="Courier New"/>
              </a:rPr>
              <a:t>ArrayList</a:t>
            </a:r>
            <a:endParaRPr dirty="0">
              <a:latin typeface="Courier New"/>
              <a:ea typeface="Courier New"/>
              <a:cs typeface="Courier New"/>
              <a:sym typeface="Courier New"/>
            </a:endParaRPr>
          </a:p>
        </p:txBody>
      </p:sp>
      <p:sp>
        <p:nvSpPr>
          <p:cNvPr id="102" name="Content Placeholder 4"/>
          <p:cNvSpPr txBox="1">
            <a:spLocks noGrp="1"/>
          </p:cNvSpPr>
          <p:nvPr>
            <p:ph type="body" idx="1"/>
          </p:nvPr>
        </p:nvSpPr>
        <p:spPr>
          <a:prstGeom prst="rect">
            <a:avLst/>
          </a:prstGeom>
        </p:spPr>
        <p:txBody>
          <a:bodyPr/>
          <a:lstStyle/>
          <a:p>
            <a:r>
              <a:t>Available constructors</a:t>
            </a:r>
          </a:p>
          <a:p>
            <a:pPr lvl="1">
              <a:defRPr b="1"/>
            </a:pPr>
            <a:r>
              <a:rPr>
                <a:latin typeface="Courier New"/>
                <a:ea typeface="Courier New"/>
                <a:cs typeface="Courier New"/>
                <a:sym typeface="Courier New"/>
              </a:rPr>
              <a:t>public ArrayList()</a:t>
            </a:r>
          </a:p>
          <a:p>
            <a:pPr lvl="1">
              <a:defRPr b="1">
                <a:latin typeface="Courier New"/>
                <a:ea typeface="Courier New"/>
                <a:cs typeface="Courier New"/>
                <a:sym typeface="Courier New"/>
              </a:defRPr>
            </a:pPr>
            <a:r>
              <a:t>public ArrayList(int initialCapacity)</a:t>
            </a:r>
          </a:p>
          <a:p>
            <a:r>
              <a:t>Similar to </a:t>
            </a:r>
            <a:r>
              <a:rPr b="1">
                <a:latin typeface="Courier New"/>
                <a:ea typeface="Courier New"/>
                <a:cs typeface="Courier New"/>
                <a:sym typeface="Courier New"/>
              </a:rPr>
              <a:t>java.util.vector</a:t>
            </a:r>
          </a:p>
          <a:p>
            <a:pPr lvl="1"/>
            <a:r>
              <a:t>Can use either </a:t>
            </a:r>
            <a:r>
              <a:rPr b="1">
                <a:latin typeface="Courier New"/>
                <a:ea typeface="Courier New"/>
                <a:cs typeface="Courier New"/>
                <a:sym typeface="Courier New"/>
              </a:rPr>
              <a:t>ArrayList</a:t>
            </a:r>
            <a:r>
              <a:t> or </a:t>
            </a:r>
            <a:r>
              <a:rPr b="1">
                <a:latin typeface="Courier New"/>
                <a:ea typeface="Courier New"/>
                <a:cs typeface="Courier New"/>
                <a:sym typeface="Courier New"/>
              </a:rPr>
              <a:t>Vector</a:t>
            </a:r>
            <a:r>
              <a:t> as an implementation of the interface </a:t>
            </a:r>
            <a:r>
              <a:rPr b="1">
                <a:latin typeface="Courier New"/>
                <a:ea typeface="Courier New"/>
                <a:cs typeface="Courier New"/>
                <a:sym typeface="Courier New"/>
              </a:rPr>
              <a:t>List</a:t>
            </a:r>
            <a:r>
              <a:t>.</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4AB85B-B254-415B-B157-F3E8B1D22469}"/>
              </a:ext>
            </a:extLst>
          </p:cNvPr>
          <p:cNvPicPr>
            <a:picLocks noChangeAspect="1"/>
          </p:cNvPicPr>
          <p:nvPr/>
        </p:nvPicPr>
        <p:blipFill>
          <a:blip r:embed="rId2"/>
          <a:stretch>
            <a:fillRect/>
          </a:stretch>
        </p:blipFill>
        <p:spPr>
          <a:xfrm>
            <a:off x="0" y="1559808"/>
            <a:ext cx="9144000" cy="3738383"/>
          </a:xfrm>
          <a:prstGeom prst="rect">
            <a:avLst/>
          </a:prstGeom>
        </p:spPr>
      </p:pic>
      <p:sp>
        <p:nvSpPr>
          <p:cNvPr id="5" name="Title 1">
            <a:extLst>
              <a:ext uri="{FF2B5EF4-FFF2-40B4-BE49-F238E27FC236}">
                <a16:creationId xmlns:a16="http://schemas.microsoft.com/office/drawing/2014/main" id="{9479D93E-B739-4D92-8EB7-D21C8869885A}"/>
              </a:ext>
            </a:extLst>
          </p:cNvPr>
          <p:cNvSpPr txBox="1">
            <a:spLocks noGrp="1"/>
          </p:cNvSpPr>
          <p:nvPr>
            <p:ph type="title"/>
          </p:nvPr>
        </p:nvSpPr>
        <p:spPr>
          <a:xfrm>
            <a:off x="258233" y="0"/>
            <a:ext cx="8513234" cy="816042"/>
          </a:xfrm>
          <a:prstGeom prst="rect">
            <a:avLst/>
          </a:prstGeom>
        </p:spPr>
        <p:txBody>
          <a:bodyPr/>
          <a:lstStyle/>
          <a:p>
            <a:pPr defTabSz="731520">
              <a:defRPr sz="3520"/>
            </a:pPr>
            <a:r>
              <a:rPr dirty="0"/>
              <a:t>Java Class Library: The Class </a:t>
            </a:r>
            <a:r>
              <a:rPr dirty="0" err="1">
                <a:latin typeface="Courier New"/>
                <a:ea typeface="Courier New"/>
                <a:cs typeface="Courier New"/>
                <a:sym typeface="Courier New"/>
              </a:rPr>
              <a:t>ArrayList</a:t>
            </a:r>
            <a:endParaRPr dirty="0">
              <a:latin typeface="Courier New"/>
              <a:ea typeface="Courier New"/>
              <a:cs typeface="Courier New"/>
              <a:sym typeface="Courier New"/>
            </a:endParaRPr>
          </a:p>
        </p:txBody>
      </p:sp>
    </p:spTree>
    <p:extLst>
      <p:ext uri="{BB962C8B-B14F-4D97-AF65-F5344CB8AC3E}">
        <p14:creationId xmlns:p14="http://schemas.microsoft.com/office/powerpoint/2010/main" val="207336795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1"/>
          <p:cNvSpPr txBox="1">
            <a:spLocks noGrp="1"/>
          </p:cNvSpPr>
          <p:nvPr>
            <p:ph type="title"/>
          </p:nvPr>
        </p:nvSpPr>
        <p:spPr>
          <a:prstGeom prst="rect">
            <a:avLst/>
          </a:prstGeom>
        </p:spPr>
        <p:txBody>
          <a:bodyPr>
            <a:normAutofit fontScale="90000"/>
          </a:bodyPr>
          <a:lstStyle/>
          <a:p>
            <a:r>
              <a:t>Mutable Objects</a:t>
            </a:r>
          </a:p>
        </p:txBody>
      </p:sp>
      <p:sp>
        <p:nvSpPr>
          <p:cNvPr id="50" name="Content Placeholder 4"/>
          <p:cNvSpPr txBox="1">
            <a:spLocks noGrp="1"/>
          </p:cNvSpPr>
          <p:nvPr>
            <p:ph type="body" idx="1"/>
          </p:nvPr>
        </p:nvSpPr>
        <p:spPr>
          <a:prstGeom prst="rect">
            <a:avLst/>
          </a:prstGeom>
        </p:spPr>
        <p:txBody>
          <a:bodyPr/>
          <a:lstStyle/>
          <a:p>
            <a:r>
              <a:t>Consider classes studied that have private data fields and public methods that either look at or change these fields</a:t>
            </a:r>
          </a:p>
          <a:p>
            <a:pPr lvl="1"/>
            <a:r>
              <a:t>Such methods called accessor methods and mutator methods</a:t>
            </a:r>
          </a:p>
          <a:p>
            <a:r>
              <a:t>An object that belongs to a class that has public mutator methods said to be mutable</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itle 1"/>
          <p:cNvSpPr txBox="1">
            <a:spLocks noGrp="1"/>
          </p:cNvSpPr>
          <p:nvPr>
            <p:ph type="title"/>
          </p:nvPr>
        </p:nvSpPr>
        <p:spPr>
          <a:prstGeom prst="rect">
            <a:avLst/>
          </a:prstGeom>
        </p:spPr>
        <p:txBody>
          <a:bodyPr>
            <a:normAutofit fontScale="90000"/>
          </a:bodyPr>
          <a:lstStyle/>
          <a:p>
            <a:r>
              <a:t>Mutable Objects</a:t>
            </a:r>
          </a:p>
        </p:txBody>
      </p:sp>
      <p:sp>
        <p:nvSpPr>
          <p:cNvPr id="53" name="FIGURE J6-1 An object and its reference variable chris"/>
          <p:cNvSpPr txBox="1">
            <a:spLocks noGrp="1"/>
          </p:cNvSpPr>
          <p:nvPr>
            <p:ph type="body" sz="quarter" idx="1"/>
          </p:nvPr>
        </p:nvSpPr>
        <p:spPr>
          <a:prstGeom prst="rect">
            <a:avLst/>
          </a:prstGeom>
        </p:spPr>
        <p:txBody>
          <a:bodyPr>
            <a:normAutofit lnSpcReduction="10000"/>
          </a:bodyPr>
          <a:lstStyle>
            <a:lvl1pPr defTabSz="548640">
              <a:defRPr sz="2640"/>
            </a:lvl1pPr>
          </a:lstStyle>
          <a:p>
            <a:r>
              <a:t>FIGURE J6-1 An object and its reference variable chris</a:t>
            </a:r>
          </a:p>
        </p:txBody>
      </p:sp>
      <p:pic>
        <p:nvPicPr>
          <p:cNvPr id="54" name="A diagram displays an object. its reference variable chris points to the value double quote chris double quote  double quote coffee double quote.&#10;&#10;Picture 1" descr="A diagram displays an object. its reference variable chris points to the value double quote chris double quote  double quote coffee double quote.Picture 1"/>
          <p:cNvPicPr>
            <a:picLocks noChangeAspect="1"/>
          </p:cNvPicPr>
          <p:nvPr/>
        </p:nvPicPr>
        <p:blipFill>
          <a:blip r:embed="rId2">
            <a:extLst/>
          </a:blip>
          <a:stretch>
            <a:fillRect/>
          </a:stretch>
        </p:blipFill>
        <p:spPr>
          <a:xfrm>
            <a:off x="1046922" y="2602359"/>
            <a:ext cx="7050158" cy="1737361"/>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4"/>
          <p:cNvSpPr txBox="1">
            <a:spLocks noGrp="1"/>
          </p:cNvSpPr>
          <p:nvPr>
            <p:ph type="title"/>
          </p:nvPr>
        </p:nvSpPr>
        <p:spPr>
          <a:prstGeom prst="rect">
            <a:avLst/>
          </a:prstGeom>
        </p:spPr>
        <p:txBody>
          <a:bodyPr>
            <a:normAutofit fontScale="90000"/>
          </a:bodyPr>
          <a:lstStyle/>
          <a:p>
            <a:r>
              <a:t>Lists</a:t>
            </a:r>
          </a:p>
        </p:txBody>
      </p:sp>
      <p:sp>
        <p:nvSpPr>
          <p:cNvPr id="50" name="Content Placeholder 5"/>
          <p:cNvSpPr txBox="1">
            <a:spLocks noGrp="1"/>
          </p:cNvSpPr>
          <p:nvPr>
            <p:ph type="body" idx="1"/>
          </p:nvPr>
        </p:nvSpPr>
        <p:spPr>
          <a:prstGeom prst="rect">
            <a:avLst/>
          </a:prstGeom>
        </p:spPr>
        <p:txBody>
          <a:bodyPr/>
          <a:lstStyle/>
          <a:p>
            <a:r>
              <a:t>A way to organize data</a:t>
            </a:r>
          </a:p>
          <a:p>
            <a:r>
              <a:t>Examples</a:t>
            </a:r>
          </a:p>
          <a:p>
            <a:pPr lvl="1"/>
            <a:r>
              <a:t>To-do list</a:t>
            </a:r>
          </a:p>
          <a:p>
            <a:pPr lvl="1"/>
            <a:r>
              <a:t>Gift lists</a:t>
            </a:r>
          </a:p>
          <a:p>
            <a:pPr lvl="1"/>
            <a:r>
              <a:t>Grocery Lists</a:t>
            </a:r>
          </a:p>
          <a:p>
            <a:r>
              <a:t>Items in list have position</a:t>
            </a:r>
          </a:p>
          <a:p>
            <a:pPr lvl="1"/>
            <a:r>
              <a:t>May or may not be important</a:t>
            </a:r>
          </a:p>
          <a:p>
            <a:r>
              <a:t>Items may be added anywhere</a:t>
            </a:r>
          </a:p>
        </p:txBody>
      </p:sp>
      <p:pic>
        <p:nvPicPr>
          <p:cNvPr id="51" name="A diagram of a boy with a callout message reads, I have so much to do this weekend, I should make a list. To do 1. Read chapter 10. 2. Call home. 3. But card for sue.&#10;&#10;Picture 1" descr="A diagram of a boy with a callout message reads, I have so much to do this weekend, I should make a list. To do 1. Read chapter 10. 2. Call home. 3. But card for sue.Picture 1"/>
          <p:cNvPicPr>
            <a:picLocks noChangeAspect="1"/>
          </p:cNvPicPr>
          <p:nvPr/>
        </p:nvPicPr>
        <p:blipFill>
          <a:blip r:embed="rId2">
            <a:extLst/>
          </a:blip>
          <a:srcRect l="690" t="863" r="1980" b="4938"/>
          <a:stretch>
            <a:fillRect/>
          </a:stretch>
        </p:blipFill>
        <p:spPr>
          <a:xfrm>
            <a:off x="4244704" y="913012"/>
            <a:ext cx="4526763" cy="3821976"/>
          </a:xfrm>
          <a:custGeom>
            <a:avLst/>
            <a:gdLst/>
            <a:ahLst/>
            <a:cxnLst>
              <a:cxn ang="0">
                <a:pos x="wd2" y="hd2"/>
              </a:cxn>
              <a:cxn ang="5400000">
                <a:pos x="wd2" y="hd2"/>
              </a:cxn>
              <a:cxn ang="10800000">
                <a:pos x="wd2" y="hd2"/>
              </a:cxn>
              <a:cxn ang="16200000">
                <a:pos x="wd2" y="hd2"/>
              </a:cxn>
            </a:cxnLst>
            <a:rect l="0" t="0" r="r" b="b"/>
            <a:pathLst>
              <a:path w="21470" h="21578" extrusionOk="0">
                <a:moveTo>
                  <a:pt x="5983" y="0"/>
                </a:moveTo>
                <a:cubicBezTo>
                  <a:pt x="5361" y="0"/>
                  <a:pt x="4737" y="36"/>
                  <a:pt x="4401" y="109"/>
                </a:cubicBezTo>
                <a:cubicBezTo>
                  <a:pt x="1639" y="711"/>
                  <a:pt x="-98" y="2422"/>
                  <a:pt x="4" y="4438"/>
                </a:cubicBezTo>
                <a:cubicBezTo>
                  <a:pt x="33" y="5008"/>
                  <a:pt x="150" y="5416"/>
                  <a:pt x="430" y="5931"/>
                </a:cubicBezTo>
                <a:cubicBezTo>
                  <a:pt x="1156" y="7267"/>
                  <a:pt x="2908" y="8285"/>
                  <a:pt x="4953" y="8559"/>
                </a:cubicBezTo>
                <a:cubicBezTo>
                  <a:pt x="6208" y="8727"/>
                  <a:pt x="7712" y="8542"/>
                  <a:pt x="8885" y="8077"/>
                </a:cubicBezTo>
                <a:cubicBezTo>
                  <a:pt x="11343" y="7103"/>
                  <a:pt x="12539" y="4987"/>
                  <a:pt x="11727" y="3047"/>
                </a:cubicBezTo>
                <a:cubicBezTo>
                  <a:pt x="11123" y="1603"/>
                  <a:pt x="9655" y="568"/>
                  <a:pt x="7554" y="107"/>
                </a:cubicBezTo>
                <a:cubicBezTo>
                  <a:pt x="7224" y="35"/>
                  <a:pt x="6604" y="-1"/>
                  <a:pt x="5983" y="0"/>
                </a:cubicBezTo>
                <a:close/>
                <a:moveTo>
                  <a:pt x="17918" y="6103"/>
                </a:moveTo>
                <a:cubicBezTo>
                  <a:pt x="17716" y="6105"/>
                  <a:pt x="17423" y="6292"/>
                  <a:pt x="17186" y="6571"/>
                </a:cubicBezTo>
                <a:cubicBezTo>
                  <a:pt x="17067" y="6712"/>
                  <a:pt x="16912" y="6844"/>
                  <a:pt x="16840" y="6865"/>
                </a:cubicBezTo>
                <a:cubicBezTo>
                  <a:pt x="16736" y="6895"/>
                  <a:pt x="16698" y="6955"/>
                  <a:pt x="16655" y="7147"/>
                </a:cubicBezTo>
                <a:cubicBezTo>
                  <a:pt x="16626" y="7281"/>
                  <a:pt x="16545" y="7505"/>
                  <a:pt x="16477" y="7645"/>
                </a:cubicBezTo>
                <a:lnTo>
                  <a:pt x="16352" y="7898"/>
                </a:lnTo>
                <a:lnTo>
                  <a:pt x="16452" y="7976"/>
                </a:lnTo>
                <a:lnTo>
                  <a:pt x="16552" y="8055"/>
                </a:lnTo>
                <a:lnTo>
                  <a:pt x="16430" y="8409"/>
                </a:lnTo>
                <a:cubicBezTo>
                  <a:pt x="16362" y="8604"/>
                  <a:pt x="16291" y="8953"/>
                  <a:pt x="16271" y="9184"/>
                </a:cubicBezTo>
                <a:cubicBezTo>
                  <a:pt x="16249" y="9447"/>
                  <a:pt x="16207" y="9639"/>
                  <a:pt x="16158" y="9697"/>
                </a:cubicBezTo>
                <a:cubicBezTo>
                  <a:pt x="16087" y="9782"/>
                  <a:pt x="16072" y="9779"/>
                  <a:pt x="15982" y="9663"/>
                </a:cubicBezTo>
                <a:cubicBezTo>
                  <a:pt x="15927" y="9594"/>
                  <a:pt x="15856" y="9538"/>
                  <a:pt x="15823" y="9538"/>
                </a:cubicBezTo>
                <a:cubicBezTo>
                  <a:pt x="15755" y="9538"/>
                  <a:pt x="15151" y="10009"/>
                  <a:pt x="15018" y="10168"/>
                </a:cubicBezTo>
                <a:cubicBezTo>
                  <a:pt x="14890" y="10320"/>
                  <a:pt x="14616" y="10477"/>
                  <a:pt x="14237" y="10616"/>
                </a:cubicBezTo>
                <a:cubicBezTo>
                  <a:pt x="14058" y="10681"/>
                  <a:pt x="13847" y="10793"/>
                  <a:pt x="13768" y="10862"/>
                </a:cubicBezTo>
                <a:cubicBezTo>
                  <a:pt x="13610" y="11001"/>
                  <a:pt x="13361" y="11405"/>
                  <a:pt x="13350" y="11541"/>
                </a:cubicBezTo>
                <a:cubicBezTo>
                  <a:pt x="13346" y="11588"/>
                  <a:pt x="13342" y="11672"/>
                  <a:pt x="13339" y="11725"/>
                </a:cubicBezTo>
                <a:cubicBezTo>
                  <a:pt x="13336" y="11778"/>
                  <a:pt x="13180" y="12006"/>
                  <a:pt x="12992" y="12233"/>
                </a:cubicBezTo>
                <a:cubicBezTo>
                  <a:pt x="12700" y="12587"/>
                  <a:pt x="12663" y="12655"/>
                  <a:pt x="12733" y="12702"/>
                </a:cubicBezTo>
                <a:cubicBezTo>
                  <a:pt x="12805" y="12750"/>
                  <a:pt x="12797" y="12776"/>
                  <a:pt x="12671" y="12937"/>
                </a:cubicBezTo>
                <a:cubicBezTo>
                  <a:pt x="12409" y="13270"/>
                  <a:pt x="12362" y="13382"/>
                  <a:pt x="12443" y="13488"/>
                </a:cubicBezTo>
                <a:cubicBezTo>
                  <a:pt x="12506" y="13571"/>
                  <a:pt x="12499" y="13610"/>
                  <a:pt x="12379" y="13835"/>
                </a:cubicBezTo>
                <a:cubicBezTo>
                  <a:pt x="12179" y="14210"/>
                  <a:pt x="11995" y="14697"/>
                  <a:pt x="11938" y="14998"/>
                </a:cubicBezTo>
                <a:cubicBezTo>
                  <a:pt x="11893" y="15240"/>
                  <a:pt x="11899" y="15287"/>
                  <a:pt x="12010" y="15496"/>
                </a:cubicBezTo>
                <a:cubicBezTo>
                  <a:pt x="12077" y="15622"/>
                  <a:pt x="12239" y="15805"/>
                  <a:pt x="12371" y="15901"/>
                </a:cubicBezTo>
                <a:cubicBezTo>
                  <a:pt x="12503" y="15998"/>
                  <a:pt x="12599" y="16099"/>
                  <a:pt x="12584" y="16128"/>
                </a:cubicBezTo>
                <a:cubicBezTo>
                  <a:pt x="12556" y="16181"/>
                  <a:pt x="12563" y="16186"/>
                  <a:pt x="12731" y="16208"/>
                </a:cubicBezTo>
                <a:cubicBezTo>
                  <a:pt x="12848" y="16224"/>
                  <a:pt x="13219" y="16444"/>
                  <a:pt x="13260" y="16522"/>
                </a:cubicBezTo>
                <a:cubicBezTo>
                  <a:pt x="13276" y="16553"/>
                  <a:pt x="13270" y="16625"/>
                  <a:pt x="13245" y="16681"/>
                </a:cubicBezTo>
                <a:cubicBezTo>
                  <a:pt x="13199" y="16782"/>
                  <a:pt x="13090" y="16810"/>
                  <a:pt x="11562" y="17131"/>
                </a:cubicBezTo>
                <a:cubicBezTo>
                  <a:pt x="11316" y="17183"/>
                  <a:pt x="11125" y="17237"/>
                  <a:pt x="11136" y="17250"/>
                </a:cubicBezTo>
                <a:cubicBezTo>
                  <a:pt x="11161" y="17280"/>
                  <a:pt x="11984" y="17136"/>
                  <a:pt x="12742" y="16970"/>
                </a:cubicBezTo>
                <a:cubicBezTo>
                  <a:pt x="13273" y="16854"/>
                  <a:pt x="13469" y="16860"/>
                  <a:pt x="13403" y="16988"/>
                </a:cubicBezTo>
                <a:cubicBezTo>
                  <a:pt x="13382" y="17028"/>
                  <a:pt x="13394" y="17045"/>
                  <a:pt x="13435" y="17028"/>
                </a:cubicBezTo>
                <a:cubicBezTo>
                  <a:pt x="13472" y="17014"/>
                  <a:pt x="13503" y="16965"/>
                  <a:pt x="13503" y="16921"/>
                </a:cubicBezTo>
                <a:cubicBezTo>
                  <a:pt x="13503" y="16868"/>
                  <a:pt x="13578" y="16826"/>
                  <a:pt x="13719" y="16802"/>
                </a:cubicBezTo>
                <a:cubicBezTo>
                  <a:pt x="13904" y="16771"/>
                  <a:pt x="14016" y="16805"/>
                  <a:pt x="14489" y="17026"/>
                </a:cubicBezTo>
                <a:cubicBezTo>
                  <a:pt x="15250" y="17382"/>
                  <a:pt x="15310" y="17454"/>
                  <a:pt x="14897" y="17528"/>
                </a:cubicBezTo>
                <a:cubicBezTo>
                  <a:pt x="14640" y="17574"/>
                  <a:pt x="14628" y="17640"/>
                  <a:pt x="14805" y="18046"/>
                </a:cubicBezTo>
                <a:cubicBezTo>
                  <a:pt x="14943" y="18362"/>
                  <a:pt x="15541" y="20763"/>
                  <a:pt x="15581" y="21162"/>
                </a:cubicBezTo>
                <a:cubicBezTo>
                  <a:pt x="15595" y="21304"/>
                  <a:pt x="15619" y="21458"/>
                  <a:pt x="15635" y="21505"/>
                </a:cubicBezTo>
                <a:cubicBezTo>
                  <a:pt x="15653" y="21555"/>
                  <a:pt x="15672" y="21502"/>
                  <a:pt x="15682" y="21377"/>
                </a:cubicBezTo>
                <a:cubicBezTo>
                  <a:pt x="15700" y="21152"/>
                  <a:pt x="15600" y="20667"/>
                  <a:pt x="15234" y="19215"/>
                </a:cubicBezTo>
                <a:cubicBezTo>
                  <a:pt x="15111" y="18727"/>
                  <a:pt x="15007" y="18277"/>
                  <a:pt x="15003" y="18214"/>
                </a:cubicBezTo>
                <a:cubicBezTo>
                  <a:pt x="14992" y="18039"/>
                  <a:pt x="15237" y="18086"/>
                  <a:pt x="15462" y="18301"/>
                </a:cubicBezTo>
                <a:cubicBezTo>
                  <a:pt x="15565" y="18399"/>
                  <a:pt x="15728" y="18491"/>
                  <a:pt x="15827" y="18507"/>
                </a:cubicBezTo>
                <a:cubicBezTo>
                  <a:pt x="16135" y="18558"/>
                  <a:pt x="16165" y="18582"/>
                  <a:pt x="16055" y="18680"/>
                </a:cubicBezTo>
                <a:cubicBezTo>
                  <a:pt x="15966" y="18759"/>
                  <a:pt x="15978" y="18762"/>
                  <a:pt x="16200" y="18729"/>
                </a:cubicBezTo>
                <a:cubicBezTo>
                  <a:pt x="16557" y="18675"/>
                  <a:pt x="16913" y="18578"/>
                  <a:pt x="16979" y="18516"/>
                </a:cubicBezTo>
                <a:cubicBezTo>
                  <a:pt x="17011" y="18486"/>
                  <a:pt x="17061" y="18479"/>
                  <a:pt x="17090" y="18500"/>
                </a:cubicBezTo>
                <a:cubicBezTo>
                  <a:pt x="17119" y="18522"/>
                  <a:pt x="17172" y="18510"/>
                  <a:pt x="17207" y="18476"/>
                </a:cubicBezTo>
                <a:cubicBezTo>
                  <a:pt x="17254" y="18429"/>
                  <a:pt x="17285" y="18433"/>
                  <a:pt x="17327" y="18494"/>
                </a:cubicBezTo>
                <a:cubicBezTo>
                  <a:pt x="17372" y="18558"/>
                  <a:pt x="17365" y="18592"/>
                  <a:pt x="17292" y="18653"/>
                </a:cubicBezTo>
                <a:cubicBezTo>
                  <a:pt x="17241" y="18695"/>
                  <a:pt x="17190" y="18779"/>
                  <a:pt x="17181" y="18839"/>
                </a:cubicBezTo>
                <a:cubicBezTo>
                  <a:pt x="17169" y="18908"/>
                  <a:pt x="17093" y="18974"/>
                  <a:pt x="16970" y="19018"/>
                </a:cubicBezTo>
                <a:cubicBezTo>
                  <a:pt x="16864" y="19056"/>
                  <a:pt x="16685" y="19120"/>
                  <a:pt x="16571" y="19161"/>
                </a:cubicBezTo>
                <a:cubicBezTo>
                  <a:pt x="16408" y="19220"/>
                  <a:pt x="16380" y="19246"/>
                  <a:pt x="16441" y="19287"/>
                </a:cubicBezTo>
                <a:cubicBezTo>
                  <a:pt x="16491" y="19320"/>
                  <a:pt x="16544" y="19314"/>
                  <a:pt x="16591" y="19267"/>
                </a:cubicBezTo>
                <a:cubicBezTo>
                  <a:pt x="16632" y="19227"/>
                  <a:pt x="16702" y="19188"/>
                  <a:pt x="16746" y="19182"/>
                </a:cubicBezTo>
                <a:cubicBezTo>
                  <a:pt x="16790" y="19175"/>
                  <a:pt x="16900" y="19142"/>
                  <a:pt x="16990" y="19108"/>
                </a:cubicBezTo>
                <a:cubicBezTo>
                  <a:pt x="17104" y="19065"/>
                  <a:pt x="17174" y="19065"/>
                  <a:pt x="17214" y="19105"/>
                </a:cubicBezTo>
                <a:cubicBezTo>
                  <a:pt x="17254" y="19145"/>
                  <a:pt x="17285" y="19144"/>
                  <a:pt x="17305" y="19105"/>
                </a:cubicBezTo>
                <a:cubicBezTo>
                  <a:pt x="17321" y="19074"/>
                  <a:pt x="17366" y="19063"/>
                  <a:pt x="17405" y="19081"/>
                </a:cubicBezTo>
                <a:cubicBezTo>
                  <a:pt x="17471" y="19111"/>
                  <a:pt x="17483" y="19085"/>
                  <a:pt x="17495" y="18875"/>
                </a:cubicBezTo>
                <a:cubicBezTo>
                  <a:pt x="17501" y="18778"/>
                  <a:pt x="17814" y="18683"/>
                  <a:pt x="17879" y="18758"/>
                </a:cubicBezTo>
                <a:cubicBezTo>
                  <a:pt x="17904" y="18787"/>
                  <a:pt x="17870" y="19010"/>
                  <a:pt x="17796" y="19291"/>
                </a:cubicBezTo>
                <a:cubicBezTo>
                  <a:pt x="17726" y="19558"/>
                  <a:pt x="17668" y="19817"/>
                  <a:pt x="17668" y="19867"/>
                </a:cubicBezTo>
                <a:cubicBezTo>
                  <a:pt x="17668" y="20017"/>
                  <a:pt x="17787" y="19972"/>
                  <a:pt x="17879" y="19787"/>
                </a:cubicBezTo>
                <a:cubicBezTo>
                  <a:pt x="17999" y="19545"/>
                  <a:pt x="18070" y="19628"/>
                  <a:pt x="18033" y="19961"/>
                </a:cubicBezTo>
                <a:cubicBezTo>
                  <a:pt x="18011" y="20164"/>
                  <a:pt x="18020" y="20242"/>
                  <a:pt x="18069" y="20264"/>
                </a:cubicBezTo>
                <a:cubicBezTo>
                  <a:pt x="18153" y="20302"/>
                  <a:pt x="18218" y="20250"/>
                  <a:pt x="18291" y="20085"/>
                </a:cubicBezTo>
                <a:cubicBezTo>
                  <a:pt x="18380" y="19885"/>
                  <a:pt x="18469" y="20017"/>
                  <a:pt x="18502" y="20396"/>
                </a:cubicBezTo>
                <a:cubicBezTo>
                  <a:pt x="18528" y="20696"/>
                  <a:pt x="18560" y="20813"/>
                  <a:pt x="18602" y="20757"/>
                </a:cubicBezTo>
                <a:cubicBezTo>
                  <a:pt x="18641" y="20703"/>
                  <a:pt x="18514" y="19869"/>
                  <a:pt x="18459" y="19816"/>
                </a:cubicBezTo>
                <a:cubicBezTo>
                  <a:pt x="18416" y="19775"/>
                  <a:pt x="18413" y="19719"/>
                  <a:pt x="18447" y="19616"/>
                </a:cubicBezTo>
                <a:lnTo>
                  <a:pt x="18494" y="19473"/>
                </a:lnTo>
                <a:lnTo>
                  <a:pt x="18583" y="19603"/>
                </a:lnTo>
                <a:cubicBezTo>
                  <a:pt x="18771" y="19877"/>
                  <a:pt x="18873" y="19691"/>
                  <a:pt x="18873" y="19074"/>
                </a:cubicBezTo>
                <a:cubicBezTo>
                  <a:pt x="18873" y="18500"/>
                  <a:pt x="18962" y="18112"/>
                  <a:pt x="19347" y="17015"/>
                </a:cubicBezTo>
                <a:lnTo>
                  <a:pt x="19667" y="16103"/>
                </a:lnTo>
                <a:lnTo>
                  <a:pt x="19933" y="16027"/>
                </a:lnTo>
                <a:cubicBezTo>
                  <a:pt x="20078" y="15986"/>
                  <a:pt x="20478" y="15899"/>
                  <a:pt x="20821" y="15834"/>
                </a:cubicBezTo>
                <a:cubicBezTo>
                  <a:pt x="21164" y="15769"/>
                  <a:pt x="21457" y="15705"/>
                  <a:pt x="21469" y="15691"/>
                </a:cubicBezTo>
                <a:cubicBezTo>
                  <a:pt x="21502" y="15651"/>
                  <a:pt x="20926" y="15722"/>
                  <a:pt x="20414" y="15821"/>
                </a:cubicBezTo>
                <a:cubicBezTo>
                  <a:pt x="19699" y="15959"/>
                  <a:pt x="19737" y="15970"/>
                  <a:pt x="19714" y="15637"/>
                </a:cubicBezTo>
                <a:cubicBezTo>
                  <a:pt x="19704" y="15479"/>
                  <a:pt x="19653" y="15151"/>
                  <a:pt x="19603" y="14909"/>
                </a:cubicBezTo>
                <a:cubicBezTo>
                  <a:pt x="19548" y="14641"/>
                  <a:pt x="19531" y="14448"/>
                  <a:pt x="19558" y="14416"/>
                </a:cubicBezTo>
                <a:cubicBezTo>
                  <a:pt x="19585" y="14384"/>
                  <a:pt x="19556" y="14231"/>
                  <a:pt x="19485" y="14026"/>
                </a:cubicBezTo>
                <a:cubicBezTo>
                  <a:pt x="19420" y="13841"/>
                  <a:pt x="19241" y="13227"/>
                  <a:pt x="19087" y="12664"/>
                </a:cubicBezTo>
                <a:cubicBezTo>
                  <a:pt x="18767" y="11487"/>
                  <a:pt x="18695" y="11354"/>
                  <a:pt x="18222" y="11091"/>
                </a:cubicBezTo>
                <a:cubicBezTo>
                  <a:pt x="18050" y="10995"/>
                  <a:pt x="17909" y="10887"/>
                  <a:pt x="17909" y="10851"/>
                </a:cubicBezTo>
                <a:cubicBezTo>
                  <a:pt x="17909" y="10815"/>
                  <a:pt x="17864" y="10712"/>
                  <a:pt x="17809" y="10620"/>
                </a:cubicBezTo>
                <a:lnTo>
                  <a:pt x="17710" y="10454"/>
                </a:lnTo>
                <a:lnTo>
                  <a:pt x="17845" y="10392"/>
                </a:lnTo>
                <a:cubicBezTo>
                  <a:pt x="18323" y="10177"/>
                  <a:pt x="18888" y="9660"/>
                  <a:pt x="19050" y="9287"/>
                </a:cubicBezTo>
                <a:cubicBezTo>
                  <a:pt x="19122" y="9121"/>
                  <a:pt x="19128" y="9119"/>
                  <a:pt x="19193" y="9224"/>
                </a:cubicBezTo>
                <a:cubicBezTo>
                  <a:pt x="19297" y="9394"/>
                  <a:pt x="19402" y="9280"/>
                  <a:pt x="19614" y="8763"/>
                </a:cubicBezTo>
                <a:cubicBezTo>
                  <a:pt x="19785" y="8349"/>
                  <a:pt x="19801" y="8258"/>
                  <a:pt x="19812" y="7790"/>
                </a:cubicBezTo>
                <a:cubicBezTo>
                  <a:pt x="19819" y="7507"/>
                  <a:pt x="19828" y="7269"/>
                  <a:pt x="19831" y="7261"/>
                </a:cubicBezTo>
                <a:cubicBezTo>
                  <a:pt x="19850" y="7213"/>
                  <a:pt x="19830" y="7161"/>
                  <a:pt x="19791" y="7161"/>
                </a:cubicBezTo>
                <a:cubicBezTo>
                  <a:pt x="19767" y="7161"/>
                  <a:pt x="19695" y="7070"/>
                  <a:pt x="19633" y="6961"/>
                </a:cubicBezTo>
                <a:cubicBezTo>
                  <a:pt x="19571" y="6852"/>
                  <a:pt x="19428" y="6685"/>
                  <a:pt x="19313" y="6589"/>
                </a:cubicBezTo>
                <a:cubicBezTo>
                  <a:pt x="19137" y="6442"/>
                  <a:pt x="19063" y="6417"/>
                  <a:pt x="18831" y="6423"/>
                </a:cubicBezTo>
                <a:cubicBezTo>
                  <a:pt x="18681" y="6427"/>
                  <a:pt x="18506" y="6441"/>
                  <a:pt x="18440" y="6453"/>
                </a:cubicBezTo>
                <a:cubicBezTo>
                  <a:pt x="18344" y="6470"/>
                  <a:pt x="18315" y="6445"/>
                  <a:pt x="18302" y="6341"/>
                </a:cubicBezTo>
                <a:cubicBezTo>
                  <a:pt x="18285" y="6197"/>
                  <a:pt x="18129" y="6101"/>
                  <a:pt x="17918" y="6103"/>
                </a:cubicBezTo>
                <a:close/>
                <a:moveTo>
                  <a:pt x="12228" y="6618"/>
                </a:moveTo>
                <a:cubicBezTo>
                  <a:pt x="11987" y="6647"/>
                  <a:pt x="11764" y="6755"/>
                  <a:pt x="11615" y="6932"/>
                </a:cubicBezTo>
                <a:cubicBezTo>
                  <a:pt x="11259" y="7355"/>
                  <a:pt x="11522" y="7906"/>
                  <a:pt x="12145" y="8041"/>
                </a:cubicBezTo>
                <a:cubicBezTo>
                  <a:pt x="12615" y="8143"/>
                  <a:pt x="13104" y="7937"/>
                  <a:pt x="13254" y="7573"/>
                </a:cubicBezTo>
                <a:cubicBezTo>
                  <a:pt x="13334" y="7378"/>
                  <a:pt x="13337" y="7331"/>
                  <a:pt x="13279" y="7143"/>
                </a:cubicBezTo>
                <a:cubicBezTo>
                  <a:pt x="13226" y="6976"/>
                  <a:pt x="13157" y="6897"/>
                  <a:pt x="12951" y="6773"/>
                </a:cubicBezTo>
                <a:cubicBezTo>
                  <a:pt x="12729" y="6639"/>
                  <a:pt x="12470" y="6590"/>
                  <a:pt x="12228" y="6618"/>
                </a:cubicBezTo>
                <a:close/>
                <a:moveTo>
                  <a:pt x="13982" y="7763"/>
                </a:moveTo>
                <a:cubicBezTo>
                  <a:pt x="13820" y="7787"/>
                  <a:pt x="13668" y="7876"/>
                  <a:pt x="13614" y="8019"/>
                </a:cubicBezTo>
                <a:cubicBezTo>
                  <a:pt x="13537" y="8218"/>
                  <a:pt x="13627" y="8433"/>
                  <a:pt x="13828" y="8536"/>
                </a:cubicBezTo>
                <a:cubicBezTo>
                  <a:pt x="14027" y="8639"/>
                  <a:pt x="14071" y="8640"/>
                  <a:pt x="14270" y="8541"/>
                </a:cubicBezTo>
                <a:cubicBezTo>
                  <a:pt x="14550" y="8402"/>
                  <a:pt x="14613" y="8132"/>
                  <a:pt x="14419" y="7902"/>
                </a:cubicBezTo>
                <a:cubicBezTo>
                  <a:pt x="14318" y="7782"/>
                  <a:pt x="14145" y="7740"/>
                  <a:pt x="13982" y="7763"/>
                </a:cubicBezTo>
                <a:close/>
                <a:moveTo>
                  <a:pt x="15091" y="8404"/>
                </a:moveTo>
                <a:cubicBezTo>
                  <a:pt x="15020" y="8401"/>
                  <a:pt x="14945" y="8414"/>
                  <a:pt x="14875" y="8449"/>
                </a:cubicBezTo>
                <a:cubicBezTo>
                  <a:pt x="14646" y="8562"/>
                  <a:pt x="14688" y="8848"/>
                  <a:pt x="14946" y="8922"/>
                </a:cubicBezTo>
                <a:cubicBezTo>
                  <a:pt x="15117" y="8970"/>
                  <a:pt x="15385" y="8879"/>
                  <a:pt x="15424" y="8758"/>
                </a:cubicBezTo>
                <a:cubicBezTo>
                  <a:pt x="15485" y="8570"/>
                  <a:pt x="15305" y="8412"/>
                  <a:pt x="15091" y="8404"/>
                </a:cubicBezTo>
                <a:close/>
                <a:moveTo>
                  <a:pt x="16251" y="19188"/>
                </a:moveTo>
                <a:cubicBezTo>
                  <a:pt x="16238" y="19184"/>
                  <a:pt x="16220" y="19186"/>
                  <a:pt x="16200" y="19195"/>
                </a:cubicBezTo>
                <a:cubicBezTo>
                  <a:pt x="16160" y="19213"/>
                  <a:pt x="16126" y="19239"/>
                  <a:pt x="16126" y="19251"/>
                </a:cubicBezTo>
                <a:cubicBezTo>
                  <a:pt x="16126" y="19263"/>
                  <a:pt x="16160" y="19273"/>
                  <a:pt x="16200" y="19273"/>
                </a:cubicBezTo>
                <a:cubicBezTo>
                  <a:pt x="16240" y="19273"/>
                  <a:pt x="16271" y="19248"/>
                  <a:pt x="16271" y="19217"/>
                </a:cubicBezTo>
                <a:cubicBezTo>
                  <a:pt x="16271" y="19202"/>
                  <a:pt x="16264" y="19192"/>
                  <a:pt x="16251" y="19188"/>
                </a:cubicBezTo>
                <a:close/>
                <a:moveTo>
                  <a:pt x="17393" y="19334"/>
                </a:moveTo>
                <a:cubicBezTo>
                  <a:pt x="17298" y="19348"/>
                  <a:pt x="17191" y="19396"/>
                  <a:pt x="17115" y="19471"/>
                </a:cubicBezTo>
                <a:cubicBezTo>
                  <a:pt x="16939" y="19642"/>
                  <a:pt x="17004" y="19655"/>
                  <a:pt x="17271" y="19502"/>
                </a:cubicBezTo>
                <a:cubicBezTo>
                  <a:pt x="17382" y="19438"/>
                  <a:pt x="17507" y="19405"/>
                  <a:pt x="17553" y="19426"/>
                </a:cubicBezTo>
                <a:cubicBezTo>
                  <a:pt x="17610" y="19452"/>
                  <a:pt x="17624" y="19442"/>
                  <a:pt x="17600" y="19397"/>
                </a:cubicBezTo>
                <a:cubicBezTo>
                  <a:pt x="17570" y="19338"/>
                  <a:pt x="17488" y="19319"/>
                  <a:pt x="17393" y="19334"/>
                </a:cubicBezTo>
                <a:close/>
                <a:moveTo>
                  <a:pt x="16663" y="19502"/>
                </a:moveTo>
                <a:cubicBezTo>
                  <a:pt x="16636" y="19502"/>
                  <a:pt x="16600" y="19527"/>
                  <a:pt x="16584" y="19558"/>
                </a:cubicBezTo>
                <a:cubicBezTo>
                  <a:pt x="16568" y="19590"/>
                  <a:pt x="16576" y="19616"/>
                  <a:pt x="16603" y="19616"/>
                </a:cubicBezTo>
                <a:cubicBezTo>
                  <a:pt x="16629" y="19616"/>
                  <a:pt x="16665" y="19590"/>
                  <a:pt x="16682" y="19558"/>
                </a:cubicBezTo>
                <a:cubicBezTo>
                  <a:pt x="16698" y="19527"/>
                  <a:pt x="16689" y="19502"/>
                  <a:pt x="16663" y="19502"/>
                </a:cubicBezTo>
                <a:close/>
                <a:moveTo>
                  <a:pt x="16840" y="19576"/>
                </a:moveTo>
                <a:cubicBezTo>
                  <a:pt x="16801" y="19594"/>
                  <a:pt x="16814" y="19609"/>
                  <a:pt x="16870" y="19612"/>
                </a:cubicBezTo>
                <a:cubicBezTo>
                  <a:pt x="16921" y="19614"/>
                  <a:pt x="16948" y="19599"/>
                  <a:pt x="16932" y="19580"/>
                </a:cubicBezTo>
                <a:cubicBezTo>
                  <a:pt x="16916" y="19561"/>
                  <a:pt x="16875" y="19559"/>
                  <a:pt x="16840" y="19576"/>
                </a:cubicBezTo>
                <a:close/>
                <a:moveTo>
                  <a:pt x="17320" y="20087"/>
                </a:moveTo>
                <a:cubicBezTo>
                  <a:pt x="17238" y="20079"/>
                  <a:pt x="17139" y="20154"/>
                  <a:pt x="17139" y="20250"/>
                </a:cubicBezTo>
                <a:cubicBezTo>
                  <a:pt x="17139" y="20373"/>
                  <a:pt x="17321" y="20408"/>
                  <a:pt x="17410" y="20302"/>
                </a:cubicBezTo>
                <a:cubicBezTo>
                  <a:pt x="17445" y="20260"/>
                  <a:pt x="17481" y="20270"/>
                  <a:pt x="17527" y="20336"/>
                </a:cubicBezTo>
                <a:cubicBezTo>
                  <a:pt x="17584" y="20418"/>
                  <a:pt x="17579" y="20446"/>
                  <a:pt x="17482" y="20539"/>
                </a:cubicBezTo>
                <a:cubicBezTo>
                  <a:pt x="17383" y="20635"/>
                  <a:pt x="17380" y="20648"/>
                  <a:pt x="17459" y="20647"/>
                </a:cubicBezTo>
                <a:cubicBezTo>
                  <a:pt x="17508" y="20647"/>
                  <a:pt x="17598" y="20630"/>
                  <a:pt x="17659" y="20611"/>
                </a:cubicBezTo>
                <a:cubicBezTo>
                  <a:pt x="17756" y="20580"/>
                  <a:pt x="17760" y="20563"/>
                  <a:pt x="17700" y="20481"/>
                </a:cubicBezTo>
                <a:cubicBezTo>
                  <a:pt x="17663" y="20430"/>
                  <a:pt x="17618" y="20315"/>
                  <a:pt x="17600" y="20226"/>
                </a:cubicBezTo>
                <a:cubicBezTo>
                  <a:pt x="17576" y="20102"/>
                  <a:pt x="17553" y="20078"/>
                  <a:pt x="17506" y="20125"/>
                </a:cubicBezTo>
                <a:cubicBezTo>
                  <a:pt x="17463" y="20168"/>
                  <a:pt x="17430" y="20168"/>
                  <a:pt x="17393" y="20125"/>
                </a:cubicBezTo>
                <a:cubicBezTo>
                  <a:pt x="17374" y="20102"/>
                  <a:pt x="17347" y="20089"/>
                  <a:pt x="17320" y="20087"/>
                </a:cubicBezTo>
                <a:close/>
                <a:moveTo>
                  <a:pt x="16783" y="20145"/>
                </a:moveTo>
                <a:cubicBezTo>
                  <a:pt x="16749" y="20166"/>
                  <a:pt x="16714" y="20208"/>
                  <a:pt x="16678" y="20273"/>
                </a:cubicBezTo>
                <a:cubicBezTo>
                  <a:pt x="16614" y="20388"/>
                  <a:pt x="16585" y="20401"/>
                  <a:pt x="16514" y="20349"/>
                </a:cubicBezTo>
                <a:cubicBezTo>
                  <a:pt x="16409" y="20270"/>
                  <a:pt x="16271" y="20327"/>
                  <a:pt x="16271" y="20448"/>
                </a:cubicBezTo>
                <a:cubicBezTo>
                  <a:pt x="16271" y="20568"/>
                  <a:pt x="16401" y="20619"/>
                  <a:pt x="16488" y="20533"/>
                </a:cubicBezTo>
                <a:cubicBezTo>
                  <a:pt x="16546" y="20475"/>
                  <a:pt x="16567" y="20488"/>
                  <a:pt x="16606" y="20611"/>
                </a:cubicBezTo>
                <a:cubicBezTo>
                  <a:pt x="16647" y="20739"/>
                  <a:pt x="16682" y="20760"/>
                  <a:pt x="16844" y="20752"/>
                </a:cubicBezTo>
                <a:lnTo>
                  <a:pt x="17032" y="20743"/>
                </a:lnTo>
                <a:lnTo>
                  <a:pt x="17006" y="20508"/>
                </a:lnTo>
                <a:cubicBezTo>
                  <a:pt x="16974" y="20214"/>
                  <a:pt x="16886" y="20083"/>
                  <a:pt x="16783" y="20145"/>
                </a:cubicBezTo>
                <a:close/>
                <a:moveTo>
                  <a:pt x="18146" y="20819"/>
                </a:moveTo>
                <a:cubicBezTo>
                  <a:pt x="17687" y="20820"/>
                  <a:pt x="15993" y="21382"/>
                  <a:pt x="15946" y="21550"/>
                </a:cubicBezTo>
                <a:cubicBezTo>
                  <a:pt x="15932" y="21599"/>
                  <a:pt x="16010" y="21582"/>
                  <a:pt x="16183" y="21498"/>
                </a:cubicBezTo>
                <a:cubicBezTo>
                  <a:pt x="16665" y="21266"/>
                  <a:pt x="17276" y="21056"/>
                  <a:pt x="17749" y="20961"/>
                </a:cubicBezTo>
                <a:cubicBezTo>
                  <a:pt x="18228" y="20864"/>
                  <a:pt x="18357" y="20819"/>
                  <a:pt x="18146" y="20819"/>
                </a:cubicBezTo>
                <a:close/>
              </a:path>
            </a:pathLst>
          </a:custGeom>
          <a:ln w="12700">
            <a:miter lim="400000"/>
          </a:ln>
        </p:spPr>
      </p:pic>
      <p:sp>
        <p:nvSpPr>
          <p:cNvPr id="52" name="Title 1"/>
          <p:cNvSpPr txBox="1"/>
          <p:nvPr/>
        </p:nvSpPr>
        <p:spPr>
          <a:xfrm>
            <a:off x="6847641" y="4734987"/>
            <a:ext cx="1782010" cy="816042"/>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chor="b">
            <a:normAutofit/>
          </a:bodyPr>
          <a:lstStyle>
            <a:lvl1pPr defTabSz="429768">
              <a:defRPr sz="2068" b="1">
                <a:solidFill>
                  <a:srgbClr val="007FA3"/>
                </a:solidFill>
                <a:latin typeface="Times New Roman"/>
                <a:ea typeface="Times New Roman"/>
                <a:cs typeface="Times New Roman"/>
                <a:sym typeface="Times New Roman"/>
              </a:defRPr>
            </a:lvl1pPr>
          </a:lstStyle>
          <a:p>
            <a:r>
              <a:t>FIGURE 10-1 A to-do list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itle 1"/>
          <p:cNvSpPr txBox="1">
            <a:spLocks noGrp="1"/>
          </p:cNvSpPr>
          <p:nvPr>
            <p:ph type="title"/>
          </p:nvPr>
        </p:nvSpPr>
        <p:spPr>
          <a:prstGeom prst="rect">
            <a:avLst/>
          </a:prstGeom>
        </p:spPr>
        <p:txBody>
          <a:bodyPr>
            <a:normAutofit fontScale="90000"/>
          </a:bodyPr>
          <a:lstStyle/>
          <a:p>
            <a:r>
              <a:t>Mutable Objects</a:t>
            </a:r>
          </a:p>
        </p:txBody>
      </p:sp>
      <p:sp>
        <p:nvSpPr>
          <p:cNvPr id="57" name="FIGURE J6-2 An object in the list nameList before and after the object is changed"/>
          <p:cNvSpPr txBox="1">
            <a:spLocks noGrp="1"/>
          </p:cNvSpPr>
          <p:nvPr>
            <p:ph type="body" sz="quarter" idx="1"/>
          </p:nvPr>
        </p:nvSpPr>
        <p:spPr>
          <a:prstGeom prst="rect">
            <a:avLst/>
          </a:prstGeom>
        </p:spPr>
        <p:txBody>
          <a:bodyPr/>
          <a:lstStyle/>
          <a:p>
            <a:pPr defTabSz="365760">
              <a:defRPr sz="1760"/>
            </a:pPr>
            <a:r>
              <a:t>FIGURE J6-2 An object in the list </a:t>
            </a:r>
            <a:r>
              <a:rPr>
                <a:latin typeface="Courier New"/>
                <a:ea typeface="Courier New"/>
                <a:cs typeface="Courier New"/>
                <a:sym typeface="Courier New"/>
              </a:rPr>
              <a:t>nameList</a:t>
            </a:r>
            <a:r>
              <a:t> before and after the object is changed</a:t>
            </a:r>
          </a:p>
        </p:txBody>
      </p:sp>
      <p:pic>
        <p:nvPicPr>
          <p:cNvPr id="58" name="A diagram displays before and after changing an object from a name list. Initial object." descr="A diagram displays before and after changing an object from a name list. Initial object."/>
          <p:cNvPicPr>
            <a:picLocks noChangeAspect="1"/>
          </p:cNvPicPr>
          <p:nvPr/>
        </p:nvPicPr>
        <p:blipFill>
          <a:blip r:embed="rId2">
            <a:extLst/>
          </a:blip>
          <a:stretch>
            <a:fillRect/>
          </a:stretch>
        </p:blipFill>
        <p:spPr>
          <a:xfrm>
            <a:off x="744293" y="921325"/>
            <a:ext cx="7655429" cy="2274755"/>
          </a:xfrm>
          <a:prstGeom prst="rect">
            <a:avLst/>
          </a:prstGeom>
          <a:ln w="12700">
            <a:miter lim="400000"/>
          </a:ln>
        </p:spPr>
      </p:pic>
      <p:pic>
        <p:nvPicPr>
          <p:cNvPr id="59" name="A diagram displays before and after changing an object from a name list.&#10;After using the reference variable chris to change the object." descr="A diagram displays before and after changing an object from a name list.After using the reference variable chris to change the object."/>
          <p:cNvPicPr>
            <a:picLocks noChangeAspect="1"/>
          </p:cNvPicPr>
          <p:nvPr/>
        </p:nvPicPr>
        <p:blipFill>
          <a:blip r:embed="rId3">
            <a:extLst/>
          </a:blip>
          <a:stretch>
            <a:fillRect/>
          </a:stretch>
        </p:blipFill>
        <p:spPr>
          <a:xfrm>
            <a:off x="678506" y="3538933"/>
            <a:ext cx="7655423" cy="2274755"/>
          </a:xfrm>
          <a:prstGeom prst="rect">
            <a:avLst/>
          </a:prstGeom>
          <a:ln w="12700">
            <a:miter lim="400000"/>
          </a:ln>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itle 1"/>
          <p:cNvSpPr txBox="1">
            <a:spLocks noGrp="1"/>
          </p:cNvSpPr>
          <p:nvPr>
            <p:ph type="title"/>
          </p:nvPr>
        </p:nvSpPr>
        <p:spPr>
          <a:prstGeom prst="rect">
            <a:avLst/>
          </a:prstGeom>
        </p:spPr>
        <p:txBody>
          <a:bodyPr/>
          <a:lstStyle/>
          <a:p>
            <a:pPr defTabSz="576072">
              <a:defRPr sz="2772"/>
            </a:pPr>
            <a:r>
              <a:t>FIGURE J6-3 The classes </a:t>
            </a:r>
            <a:r>
              <a:rPr>
                <a:latin typeface="Courier New"/>
                <a:ea typeface="Courier New"/>
                <a:cs typeface="Courier New"/>
                <a:sym typeface="Courier New"/>
              </a:rPr>
              <a:t>Name</a:t>
            </a:r>
            <a:r>
              <a:t> and </a:t>
            </a:r>
            <a:r>
              <a:rPr>
                <a:latin typeface="Courier New"/>
                <a:ea typeface="Courier New"/>
                <a:cs typeface="Courier New"/>
                <a:sym typeface="Courier New"/>
              </a:rPr>
              <a:t>ImmutableName</a:t>
            </a:r>
          </a:p>
        </p:txBody>
      </p:sp>
      <p:sp>
        <p:nvSpPr>
          <p:cNvPr id="62" name="Body"/>
          <p:cNvSpPr txBox="1">
            <a:spLocks noGrp="1"/>
          </p:cNvSpPr>
          <p:nvPr>
            <p:ph type="body" sz="quarter" idx="1"/>
          </p:nvPr>
        </p:nvSpPr>
        <p:spPr>
          <a:prstGeom prst="rect">
            <a:avLst/>
          </a:prstGeom>
        </p:spPr>
        <p:txBody>
          <a:bodyPr>
            <a:normAutofit fontScale="92500" lnSpcReduction="10000"/>
          </a:bodyPr>
          <a:lstStyle/>
          <a:p>
            <a:pPr defTabSz="749808">
              <a:defRPr sz="2952"/>
            </a:pPr>
            <a:endParaRPr/>
          </a:p>
        </p:txBody>
      </p:sp>
      <p:graphicFrame>
        <p:nvGraphicFramePr>
          <p:cNvPr id="63" name="Table"/>
          <p:cNvGraphicFramePr/>
          <p:nvPr/>
        </p:nvGraphicFramePr>
        <p:xfrm>
          <a:off x="558800" y="1997132"/>
          <a:ext cx="4013200" cy="2906042"/>
        </p:xfrm>
        <a:graphic>
          <a:graphicData uri="http://schemas.openxmlformats.org/drawingml/2006/table">
            <a:tbl>
              <a:tblPr>
                <a:tableStyleId>{4C3C2611-4C71-4FC5-86AE-919BDF0F9419}</a:tableStyleId>
              </a:tblPr>
              <a:tblGrid>
                <a:gridCol w="4013200">
                  <a:extLst>
                    <a:ext uri="{9D8B030D-6E8A-4147-A177-3AD203B41FA5}">
                      <a16:colId xmlns:a16="http://schemas.microsoft.com/office/drawing/2014/main" val="20000"/>
                    </a:ext>
                  </a:extLst>
                </a:gridCol>
              </a:tblGrid>
              <a:tr h="513221">
                <a:tc>
                  <a:txBody>
                    <a:bodyPr/>
                    <a:lstStyle/>
                    <a:p>
                      <a:pPr marL="6350" marR="768984" algn="ctr" defTabSz="457200">
                        <a:spcBef>
                          <a:spcPts val="600"/>
                        </a:spcBef>
                        <a:defRPr sz="1800"/>
                      </a:pPr>
                      <a:r>
                        <a:rPr>
                          <a:solidFill>
                            <a:srgbClr val="2F2A2B"/>
                          </a:solidFill>
                        </a:rPr>
                        <a:t>Name</a:t>
                      </a:r>
                    </a:p>
                  </a:txBody>
                  <a:tcPr marL="63500" marR="63500" marT="0" marB="0" anchor="b"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noFill/>
                  </a:tcPr>
                </a:tc>
                <a:extLst>
                  <a:ext uri="{0D108BD9-81ED-4DB2-BD59-A6C34878D82A}">
                    <a16:rowId xmlns:a16="http://schemas.microsoft.com/office/drawing/2014/main" val="10000"/>
                  </a:ext>
                </a:extLst>
              </a:tr>
              <a:tr h="635000">
                <a:tc>
                  <a:txBody>
                    <a:bodyPr/>
                    <a:lstStyle/>
                    <a:p>
                      <a:pPr marL="81914" marR="1198244" algn="l" defTabSz="457200">
                        <a:spcBef>
                          <a:spcPts val="600"/>
                        </a:spcBef>
                        <a:defRPr sz="1800"/>
                      </a:pPr>
                      <a:r>
                        <a:rPr>
                          <a:solidFill>
                            <a:srgbClr val="2F2A2B"/>
                          </a:solidFill>
                        </a:rPr>
                        <a:t>first 
last</a:t>
                      </a:r>
                    </a:p>
                  </a:txBody>
                  <a:tcPr marL="63500" marR="63500" marT="0" marB="0" anchor="b"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noFill/>
                  </a:tcPr>
                </a:tc>
                <a:extLst>
                  <a:ext uri="{0D108BD9-81ED-4DB2-BD59-A6C34878D82A}">
                    <a16:rowId xmlns:a16="http://schemas.microsoft.com/office/drawing/2014/main" val="10001"/>
                  </a:ext>
                </a:extLst>
              </a:tr>
              <a:tr h="1757821">
                <a:tc>
                  <a:txBody>
                    <a:bodyPr/>
                    <a:lstStyle/>
                    <a:p>
                      <a:pPr marL="80644" marR="713105" algn="l" defTabSz="457200">
                        <a:spcBef>
                          <a:spcPts val="600"/>
                        </a:spcBef>
                        <a:defRPr sz="1800">
                          <a:solidFill>
                            <a:srgbClr val="2F2A2B"/>
                          </a:solidFill>
                        </a:defRPr>
                      </a:pPr>
                      <a:r>
                        <a:t>getFirst() getLast() getName()</a:t>
                      </a:r>
                      <a:endParaRPr>
                        <a:solidFill>
                          <a:srgbClr val="000000"/>
                        </a:solidFill>
                        <a:latin typeface="Times New Roman"/>
                        <a:ea typeface="Times New Roman"/>
                        <a:cs typeface="Times New Roman"/>
                        <a:sym typeface="Times New Roman"/>
                      </a:endParaRPr>
                    </a:p>
                    <a:p>
                      <a:pPr marL="80644" algn="l" defTabSz="457200">
                        <a:spcBef>
                          <a:spcPts val="600"/>
                        </a:spcBef>
                        <a:defRPr sz="1800">
                          <a:solidFill>
                            <a:srgbClr val="2F2A2B"/>
                          </a:solidFill>
                        </a:defRPr>
                      </a:pPr>
                      <a:r>
                        <a:t>setFirst(firstName) setLast(lastName) setName(firstName, lastName) giveLastNameTo(aName) toString()</a:t>
                      </a:r>
                      <a:endParaRPr>
                        <a:solidFill>
                          <a:srgbClr val="000000"/>
                        </a:solidFill>
                        <a:latin typeface="Times New Roman"/>
                        <a:ea typeface="Times New Roman"/>
                        <a:cs typeface="Times New Roman"/>
                        <a:sym typeface="Times New Roman"/>
                      </a:endParaRPr>
                    </a:p>
                    <a:p>
                      <a:pPr marL="80644" algn="l" defTabSz="457200">
                        <a:spcBef>
                          <a:spcPts val="600"/>
                        </a:spcBef>
                        <a:defRPr sz="1800">
                          <a:solidFill>
                            <a:srgbClr val="2F2A2B"/>
                          </a:solidFill>
                        </a:defRPr>
                      </a:pPr>
                      <a:r>
                        <a:t>getImmutable()</a:t>
                      </a:r>
                    </a:p>
                  </a:txBody>
                  <a:tcPr marL="63500" marR="63500" marT="0" marB="0" anchor="b"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noFill/>
                  </a:tcPr>
                </a:tc>
                <a:extLst>
                  <a:ext uri="{0D108BD9-81ED-4DB2-BD59-A6C34878D82A}">
                    <a16:rowId xmlns:a16="http://schemas.microsoft.com/office/drawing/2014/main" val="10002"/>
                  </a:ext>
                </a:extLst>
              </a:tr>
            </a:tbl>
          </a:graphicData>
        </a:graphic>
      </p:graphicFrame>
      <p:graphicFrame>
        <p:nvGraphicFramePr>
          <p:cNvPr id="64" name="Table"/>
          <p:cNvGraphicFramePr/>
          <p:nvPr/>
        </p:nvGraphicFramePr>
        <p:xfrm>
          <a:off x="5314950" y="2037843"/>
          <a:ext cx="3238500" cy="1953542"/>
        </p:xfrm>
        <a:graphic>
          <a:graphicData uri="http://schemas.openxmlformats.org/drawingml/2006/table">
            <a:tbl>
              <a:tblPr>
                <a:tableStyleId>{4C3C2611-4C71-4FC5-86AE-919BDF0F9419}</a:tableStyleId>
              </a:tblPr>
              <a:tblGrid>
                <a:gridCol w="3238500">
                  <a:extLst>
                    <a:ext uri="{9D8B030D-6E8A-4147-A177-3AD203B41FA5}">
                      <a16:colId xmlns:a16="http://schemas.microsoft.com/office/drawing/2014/main" val="20000"/>
                    </a:ext>
                  </a:extLst>
                </a:gridCol>
              </a:tblGrid>
              <a:tr h="513221">
                <a:tc>
                  <a:txBody>
                    <a:bodyPr/>
                    <a:lstStyle/>
                    <a:p>
                      <a:pPr marL="56514" algn="ctr" defTabSz="457200">
                        <a:spcBef>
                          <a:spcPts val="600"/>
                        </a:spcBef>
                        <a:defRPr sz="1800"/>
                      </a:pPr>
                      <a:r>
                        <a:rPr>
                          <a:solidFill>
                            <a:srgbClr val="2F2A2B"/>
                          </a:solidFill>
                        </a:rPr>
                        <a:t>ImmutableName</a:t>
                      </a:r>
                    </a:p>
                  </a:txBody>
                  <a:tcPr marL="63500" marR="63500" marT="0" marB="0" anchor="b"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noFill/>
                  </a:tcPr>
                </a:tc>
                <a:extLst>
                  <a:ext uri="{0D108BD9-81ED-4DB2-BD59-A6C34878D82A}">
                    <a16:rowId xmlns:a16="http://schemas.microsoft.com/office/drawing/2014/main" val="10000"/>
                  </a:ext>
                </a:extLst>
              </a:tr>
              <a:tr h="635000">
                <a:tc>
                  <a:txBody>
                    <a:bodyPr/>
                    <a:lstStyle/>
                    <a:p>
                      <a:pPr marL="80010" marR="273050" algn="l" defTabSz="457200">
                        <a:spcBef>
                          <a:spcPts val="600"/>
                        </a:spcBef>
                        <a:defRPr sz="1800"/>
                      </a:pPr>
                      <a:r>
                        <a:rPr>
                          <a:solidFill>
                            <a:srgbClr val="2F2A2B"/>
                          </a:solidFill>
                        </a:rPr>
                        <a:t>first 
last</a:t>
                      </a:r>
                    </a:p>
                  </a:txBody>
                  <a:tcPr marL="63500" marR="63500" marT="0" marB="0" anchor="b"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noFill/>
                  </a:tcPr>
                </a:tc>
                <a:extLst>
                  <a:ext uri="{0D108BD9-81ED-4DB2-BD59-A6C34878D82A}">
                    <a16:rowId xmlns:a16="http://schemas.microsoft.com/office/drawing/2014/main" val="10001"/>
                  </a:ext>
                </a:extLst>
              </a:tr>
              <a:tr h="805321">
                <a:tc>
                  <a:txBody>
                    <a:bodyPr/>
                    <a:lstStyle/>
                    <a:p>
                      <a:pPr marL="82550" algn="l" defTabSz="457200">
                        <a:spcBef>
                          <a:spcPts val="600"/>
                        </a:spcBef>
                        <a:defRPr sz="1800"/>
                      </a:pPr>
                      <a:r>
                        <a:rPr>
                          <a:solidFill>
                            <a:srgbClr val="2F2A2B"/>
                          </a:solidFill>
                        </a:rPr>
                        <a:t>getFirst() getLast() getName() toString() getMutable()</a:t>
                      </a:r>
                    </a:p>
                  </a:txBody>
                  <a:tcPr marL="63500" marR="63500" marT="0" marB="0" anchor="b" horzOverflow="overflow">
                    <a:lnL w="12700">
                      <a:solidFill>
                        <a:srgbClr val="2F2A2B"/>
                      </a:solidFill>
                      <a:miter lim="400000"/>
                    </a:lnL>
                    <a:lnR w="12700">
                      <a:solidFill>
                        <a:srgbClr val="2F2A2B"/>
                      </a:solidFill>
                      <a:miter lim="400000"/>
                    </a:lnR>
                    <a:lnT w="12700">
                      <a:solidFill>
                        <a:srgbClr val="2F2A2B"/>
                      </a:solidFill>
                      <a:miter lim="400000"/>
                    </a:lnT>
                    <a:lnB w="12700">
                      <a:solidFill>
                        <a:srgbClr val="2F2A2B"/>
                      </a:solidFill>
                      <a:miter lim="400000"/>
                    </a:lnB>
                    <a:noFill/>
                  </a:tcPr>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1"/>
          <p:cNvSpPr txBox="1">
            <a:spLocks noGrp="1"/>
          </p:cNvSpPr>
          <p:nvPr>
            <p:ph type="title"/>
          </p:nvPr>
        </p:nvSpPr>
        <p:spPr>
          <a:xfrm>
            <a:off x="249435" y="73758"/>
            <a:ext cx="8513565" cy="807816"/>
          </a:xfrm>
          <a:prstGeom prst="rect">
            <a:avLst/>
          </a:prstGeom>
        </p:spPr>
        <p:txBody>
          <a:bodyPr>
            <a:normAutofit fontScale="90000"/>
          </a:bodyPr>
          <a:lstStyle>
            <a:lvl1pPr defTabSz="813816">
              <a:defRPr sz="3559"/>
            </a:lvl1pPr>
          </a:lstStyle>
          <a:p>
            <a:r>
              <a:t>Using an Array to Implement the ADT List</a:t>
            </a:r>
          </a:p>
        </p:txBody>
      </p:sp>
      <p:sp>
        <p:nvSpPr>
          <p:cNvPr id="50" name="FIGURE 11-1 A classroom that contains desks in fixed positions"/>
          <p:cNvSpPr txBox="1">
            <a:spLocks noGrp="1"/>
          </p:cNvSpPr>
          <p:nvPr>
            <p:ph type="body" sz="quarter" idx="1"/>
          </p:nvPr>
        </p:nvSpPr>
        <p:spPr>
          <a:prstGeom prst="rect">
            <a:avLst/>
          </a:prstGeom>
        </p:spPr>
        <p:txBody>
          <a:bodyPr>
            <a:normAutofit fontScale="92500"/>
          </a:bodyPr>
          <a:lstStyle>
            <a:lvl1pPr defTabSz="484631">
              <a:defRPr sz="2332"/>
            </a:lvl1pPr>
          </a:lstStyle>
          <a:p>
            <a:r>
              <a:t>FIGURE 11-1 A classroom that contains desks in fixed positions</a:t>
            </a:r>
          </a:p>
        </p:txBody>
      </p:sp>
      <p:pic>
        <p:nvPicPr>
          <p:cNvPr id="51" name="A figure illustrates a classroom that contains desks in fixed positions. The classroom, named Room A consists of 8 rows each consisting of 5 desks. The desks are numbered in order starting from 0.&#10;&#10;Picture 1" descr="A figure illustrates a classroom that contains desks in fixed positions. The classroom, named Room A consists of 8 rows each consisting of 5 desks. The desks are numbered in order starting from 0.Picture 1"/>
          <p:cNvPicPr>
            <a:picLocks noChangeAspect="1"/>
          </p:cNvPicPr>
          <p:nvPr/>
        </p:nvPicPr>
        <p:blipFill>
          <a:blip r:embed="rId2">
            <a:extLst/>
          </a:blip>
          <a:stretch>
            <a:fillRect/>
          </a:stretch>
        </p:blipFill>
        <p:spPr>
          <a:xfrm>
            <a:off x="1124754" y="898901"/>
            <a:ext cx="6894492" cy="4914787"/>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54" name="FIGURE 11-2 Seating a new student between two existing students: At least one other student must move"/>
          <p:cNvSpPr txBox="1">
            <a:spLocks noGrp="1"/>
          </p:cNvSpPr>
          <p:nvPr>
            <p:ph type="body" sz="quarter" idx="1"/>
          </p:nvPr>
        </p:nvSpPr>
        <p:spPr>
          <a:prstGeom prst="rect">
            <a:avLst/>
          </a:prstGeom>
        </p:spPr>
        <p:txBody>
          <a:bodyPr>
            <a:normAutofit fontScale="92500" lnSpcReduction="20000"/>
          </a:bodyPr>
          <a:lstStyle>
            <a:lvl1pPr defTabSz="365760">
              <a:defRPr sz="1760"/>
            </a:lvl1pPr>
          </a:lstStyle>
          <a:p>
            <a:r>
              <a:t>FIGURE 11-2 Seating a new student between two existing students: At least one other student must move</a:t>
            </a:r>
          </a:p>
        </p:txBody>
      </p:sp>
      <p:pic>
        <p:nvPicPr>
          <p:cNvPr id="55" name="A diagram illustrates seating a new student between 2 existing students. &#10;&#10;Picture 2" descr="A diagram illustrates seating a new student between 2 existing students. Picture 2"/>
          <p:cNvPicPr>
            <a:picLocks noChangeAspect="1"/>
          </p:cNvPicPr>
          <p:nvPr/>
        </p:nvPicPr>
        <p:blipFill>
          <a:blip r:embed="rId2">
            <a:extLst/>
          </a:blip>
          <a:stretch>
            <a:fillRect/>
          </a:stretch>
        </p:blipFill>
        <p:spPr>
          <a:xfrm>
            <a:off x="1849029" y="1664057"/>
            <a:ext cx="5445942" cy="3909409"/>
          </a:xfrm>
          <a:prstGeom prst="rect">
            <a:avLst/>
          </a:prstGeom>
          <a:ln w="12700">
            <a:miter lim="400000"/>
          </a:ln>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58" name="FIGURE 11-3 UML notation for the class AList"/>
          <p:cNvSpPr txBox="1">
            <a:spLocks noGrp="1"/>
          </p:cNvSpPr>
          <p:nvPr>
            <p:ph type="body" sz="quarter" idx="1"/>
          </p:nvPr>
        </p:nvSpPr>
        <p:spPr>
          <a:prstGeom prst="rect">
            <a:avLst/>
          </a:prstGeom>
        </p:spPr>
        <p:txBody>
          <a:bodyPr>
            <a:normAutofit fontScale="92500" lnSpcReduction="10000"/>
          </a:bodyPr>
          <a:lstStyle>
            <a:lvl1pPr defTabSz="612648">
              <a:defRPr sz="2948"/>
            </a:lvl1pPr>
          </a:lstStyle>
          <a:p>
            <a:r>
              <a:t>FIGURE 11-3 UML notation for the class AList</a:t>
            </a:r>
          </a:p>
        </p:txBody>
      </p:sp>
      <p:graphicFrame>
        <p:nvGraphicFramePr>
          <p:cNvPr id="59" name="Table"/>
          <p:cNvGraphicFramePr/>
          <p:nvPr/>
        </p:nvGraphicFramePr>
        <p:xfrm>
          <a:off x="2118360" y="1326619"/>
          <a:ext cx="6126479" cy="4316176"/>
        </p:xfrm>
        <a:graphic>
          <a:graphicData uri="http://schemas.openxmlformats.org/drawingml/2006/table">
            <a:tbl>
              <a:tblPr>
                <a:tableStyleId>{4C3C2611-4C71-4FC5-86AE-919BDF0F9419}</a:tableStyleId>
              </a:tblPr>
              <a:tblGrid>
                <a:gridCol w="6126479">
                  <a:extLst>
                    <a:ext uri="{9D8B030D-6E8A-4147-A177-3AD203B41FA5}">
                      <a16:colId xmlns:a16="http://schemas.microsoft.com/office/drawing/2014/main" val="20000"/>
                    </a:ext>
                  </a:extLst>
                </a:gridCol>
              </a:tblGrid>
              <a:tr h="284648">
                <a:tc>
                  <a:txBody>
                    <a:bodyPr/>
                    <a:lstStyle/>
                    <a:p>
                      <a:pPr marL="1522094" marR="1600200" algn="ctr" defTabSz="457200">
                        <a:spcBef>
                          <a:spcPts val="300"/>
                        </a:spcBef>
                        <a:defRPr sz="1800"/>
                      </a:pPr>
                      <a:r>
                        <a:rPr sz="1400" b="1">
                          <a:solidFill>
                            <a:srgbClr val="2F2A2B"/>
                          </a:solidFill>
                          <a:latin typeface="Courier New"/>
                          <a:ea typeface="Courier New"/>
                          <a:cs typeface="Courier New"/>
                          <a:sym typeface="Courier New"/>
                        </a:rPr>
                        <a:t>AList</a:t>
                      </a:r>
                    </a:p>
                  </a:txBody>
                  <a:tcPr marL="63500" marR="63500" marT="0" marB="0" anchor="ctr" horzOverflow="overflow">
                    <a:lnL w="25400">
                      <a:solidFill>
                        <a:srgbClr val="2F2A2B"/>
                      </a:solidFill>
                      <a:miter lim="400000"/>
                    </a:lnL>
                    <a:lnR w="25400">
                      <a:solidFill>
                        <a:srgbClr val="2F2A2B"/>
                      </a:solidFill>
                      <a:miter lim="400000"/>
                    </a:lnR>
                    <a:lnT w="25400">
                      <a:solidFill>
                        <a:srgbClr val="2F2A2B"/>
                      </a:solidFill>
                      <a:miter lim="400000"/>
                    </a:lnT>
                    <a:lnB w="25400">
                      <a:solidFill>
                        <a:srgbClr val="2F2A2B"/>
                      </a:solidFill>
                      <a:miter lim="400000"/>
                    </a:lnB>
                    <a:noFill/>
                  </a:tcPr>
                </a:tc>
                <a:extLst>
                  <a:ext uri="{0D108BD9-81ED-4DB2-BD59-A6C34878D82A}">
                    <a16:rowId xmlns:a16="http://schemas.microsoft.com/office/drawing/2014/main" val="10000"/>
                  </a:ext>
                </a:extLst>
              </a:tr>
              <a:tr h="1189831">
                <a:tc>
                  <a:txBody>
                    <a:bodyPr/>
                    <a:lstStyle/>
                    <a:p>
                      <a:pPr marL="82550" algn="l" defTabSz="457200">
                        <a:spcBef>
                          <a:spcPts val="300"/>
                        </a:spcBef>
                        <a:defRPr sz="1400" b="1">
                          <a:solidFill>
                            <a:srgbClr val="2F2A2B"/>
                          </a:solidFill>
                          <a:latin typeface="Courier New"/>
                          <a:ea typeface="Courier New"/>
                          <a:cs typeface="Courier New"/>
                          <a:sym typeface="Courier New"/>
                        </a:defRPr>
                      </a:pPr>
                      <a:r>
                        <a:t>–list: T[]</a:t>
                      </a:r>
                      <a:endParaRPr>
                        <a:solidFill>
                          <a:srgbClr val="000000"/>
                        </a:solidFill>
                      </a:endParaRPr>
                    </a:p>
                    <a:p>
                      <a:pPr marL="82550" algn="l" defTabSz="457200">
                        <a:spcBef>
                          <a:spcPts val="300"/>
                        </a:spcBef>
                        <a:defRPr sz="1400" b="1">
                          <a:solidFill>
                            <a:srgbClr val="2F2A2B"/>
                          </a:solidFill>
                          <a:latin typeface="Courier New"/>
                          <a:ea typeface="Courier New"/>
                          <a:cs typeface="Courier New"/>
                          <a:sym typeface="Courier New"/>
                        </a:defRPr>
                      </a:pPr>
                      <a:r>
                        <a:t>–numberOfEntries: integer</a:t>
                      </a:r>
                      <a:endParaRPr>
                        <a:solidFill>
                          <a:srgbClr val="000000"/>
                        </a:solidFill>
                      </a:endParaRPr>
                    </a:p>
                    <a:p>
                      <a:pPr marL="82550" algn="l" defTabSz="457200">
                        <a:spcBef>
                          <a:spcPts val="300"/>
                        </a:spcBef>
                        <a:defRPr sz="1400" b="1">
                          <a:solidFill>
                            <a:srgbClr val="2F2A2B"/>
                          </a:solidFill>
                          <a:latin typeface="Courier New"/>
                          <a:ea typeface="Courier New"/>
                          <a:cs typeface="Courier New"/>
                          <a:sym typeface="Courier New"/>
                        </a:defRPr>
                      </a:pPr>
                      <a:r>
                        <a:t>–DEFAULT_CAPACITY: integer</a:t>
                      </a:r>
                      <a:endParaRPr>
                        <a:solidFill>
                          <a:srgbClr val="000000"/>
                        </a:solidFill>
                      </a:endParaRPr>
                    </a:p>
                    <a:p>
                      <a:pPr marL="82550" algn="l" defTabSz="457200">
                        <a:spcBef>
                          <a:spcPts val="300"/>
                        </a:spcBef>
                        <a:defRPr sz="1400" b="1">
                          <a:solidFill>
                            <a:srgbClr val="2F2A2B"/>
                          </a:solidFill>
                          <a:latin typeface="Courier New"/>
                          <a:ea typeface="Courier New"/>
                          <a:cs typeface="Courier New"/>
                          <a:sym typeface="Courier New"/>
                        </a:defRPr>
                      </a:pPr>
                      <a:r>
                        <a:t>–MAX_CAPACITY: integer</a:t>
                      </a:r>
                      <a:endParaRPr>
                        <a:solidFill>
                          <a:srgbClr val="000000"/>
                        </a:solidFill>
                      </a:endParaRPr>
                    </a:p>
                    <a:p>
                      <a:pPr marL="82550" algn="l" defTabSz="457200">
                        <a:spcBef>
                          <a:spcPts val="300"/>
                        </a:spcBef>
                        <a:defRPr sz="1400" b="1">
                          <a:solidFill>
                            <a:srgbClr val="2F2A2B"/>
                          </a:solidFill>
                          <a:latin typeface="Courier New"/>
                          <a:ea typeface="Courier New"/>
                          <a:cs typeface="Courier New"/>
                          <a:sym typeface="Courier New"/>
                        </a:defRPr>
                      </a:pPr>
                      <a:r>
                        <a:t>–integrityOK: boolean</a:t>
                      </a:r>
                    </a:p>
                  </a:txBody>
                  <a:tcPr marL="63500" marR="63500" marT="0" marB="0" anchor="ctr" horzOverflow="overflow">
                    <a:lnL w="25400">
                      <a:solidFill>
                        <a:srgbClr val="2F2A2B"/>
                      </a:solidFill>
                      <a:miter lim="400000"/>
                    </a:lnL>
                    <a:lnR w="25400">
                      <a:solidFill>
                        <a:srgbClr val="2F2A2B"/>
                      </a:solidFill>
                      <a:miter lim="400000"/>
                    </a:lnR>
                    <a:lnT w="25400">
                      <a:solidFill>
                        <a:srgbClr val="2F2A2B"/>
                      </a:solidFill>
                      <a:miter lim="400000"/>
                    </a:lnT>
                    <a:lnB w="25400">
                      <a:solidFill>
                        <a:srgbClr val="2F2A2B"/>
                      </a:solidFill>
                      <a:miter lim="400000"/>
                    </a:lnB>
                    <a:noFill/>
                  </a:tcPr>
                </a:tc>
                <a:extLst>
                  <a:ext uri="{0D108BD9-81ED-4DB2-BD59-A6C34878D82A}">
                    <a16:rowId xmlns:a16="http://schemas.microsoft.com/office/drawing/2014/main" val="10001"/>
                  </a:ext>
                </a:extLst>
              </a:tr>
              <a:tr h="2812328">
                <a:tc>
                  <a:txBody>
                    <a:bodyPr/>
                    <a:lstStyle/>
                    <a:p>
                      <a:pPr marL="79375" algn="l" defTabSz="457200">
                        <a:spcBef>
                          <a:spcPts val="300"/>
                        </a:spcBef>
                        <a:defRPr sz="1400" b="1">
                          <a:solidFill>
                            <a:srgbClr val="2F2A2B"/>
                          </a:solidFill>
                          <a:latin typeface="Courier New"/>
                          <a:ea typeface="Courier New"/>
                          <a:cs typeface="Courier New"/>
                          <a:sym typeface="Courier New"/>
                        </a:defRPr>
                      </a:pPr>
                      <a:r>
                        <a:t>+add(newEntry: T): void</a:t>
                      </a:r>
                      <a:endParaRPr>
                        <a:solidFill>
                          <a:srgbClr val="000000"/>
                        </a:solidFill>
                      </a:endParaRPr>
                    </a:p>
                    <a:p>
                      <a:pPr marL="79375" algn="l" defTabSz="457200">
                        <a:spcBef>
                          <a:spcPts val="300"/>
                        </a:spcBef>
                        <a:defRPr sz="1400" b="1">
                          <a:solidFill>
                            <a:srgbClr val="2F2A2B"/>
                          </a:solidFill>
                          <a:latin typeface="Courier New"/>
                          <a:ea typeface="Courier New"/>
                          <a:cs typeface="Courier New"/>
                          <a:sym typeface="Courier New"/>
                        </a:defRPr>
                      </a:pPr>
                      <a:r>
                        <a:t>+add(givenPosition: integer, newEntry: T): void</a:t>
                      </a:r>
                      <a:endParaRPr>
                        <a:solidFill>
                          <a:srgbClr val="000000"/>
                        </a:solidFill>
                      </a:endParaRPr>
                    </a:p>
                    <a:p>
                      <a:pPr marL="79375" algn="l" defTabSz="457200">
                        <a:spcBef>
                          <a:spcPts val="300"/>
                        </a:spcBef>
                        <a:defRPr sz="1400" b="1">
                          <a:solidFill>
                            <a:srgbClr val="2F2A2B"/>
                          </a:solidFill>
                          <a:latin typeface="Courier New"/>
                          <a:ea typeface="Courier New"/>
                          <a:cs typeface="Courier New"/>
                          <a:sym typeface="Courier New"/>
                        </a:defRPr>
                      </a:pPr>
                      <a:r>
                        <a:t>+remove(givenPosition: integer): T</a:t>
                      </a:r>
                      <a:endParaRPr>
                        <a:solidFill>
                          <a:srgbClr val="000000"/>
                        </a:solidFill>
                      </a:endParaRPr>
                    </a:p>
                    <a:p>
                      <a:pPr marL="79375" algn="l" defTabSz="457200">
                        <a:spcBef>
                          <a:spcPts val="300"/>
                        </a:spcBef>
                        <a:defRPr sz="1400" b="1">
                          <a:solidFill>
                            <a:srgbClr val="2F2A2B"/>
                          </a:solidFill>
                          <a:latin typeface="Courier New"/>
                          <a:ea typeface="Courier New"/>
                          <a:cs typeface="Courier New"/>
                          <a:sym typeface="Courier New"/>
                        </a:defRPr>
                      </a:pPr>
                      <a:r>
                        <a:t>+clear(): void</a:t>
                      </a:r>
                      <a:endParaRPr>
                        <a:solidFill>
                          <a:srgbClr val="000000"/>
                        </a:solidFill>
                      </a:endParaRPr>
                    </a:p>
                    <a:p>
                      <a:pPr marL="79375" algn="l" defTabSz="457200">
                        <a:spcBef>
                          <a:spcPts val="300"/>
                        </a:spcBef>
                        <a:defRPr sz="1400" b="1">
                          <a:solidFill>
                            <a:srgbClr val="2F2A2B"/>
                          </a:solidFill>
                          <a:latin typeface="Courier New"/>
                          <a:ea typeface="Courier New"/>
                          <a:cs typeface="Courier New"/>
                          <a:sym typeface="Courier New"/>
                        </a:defRPr>
                      </a:pPr>
                      <a:r>
                        <a:t>+replace(givenPosition: integer, newEntry: T): T</a:t>
                      </a:r>
                      <a:endParaRPr>
                        <a:solidFill>
                          <a:srgbClr val="000000"/>
                        </a:solidFill>
                      </a:endParaRPr>
                    </a:p>
                    <a:p>
                      <a:pPr marL="79375" algn="l" defTabSz="457200">
                        <a:spcBef>
                          <a:spcPts val="300"/>
                        </a:spcBef>
                        <a:defRPr sz="1400" b="1">
                          <a:solidFill>
                            <a:srgbClr val="2F2A2B"/>
                          </a:solidFill>
                          <a:latin typeface="Courier New"/>
                          <a:ea typeface="Courier New"/>
                          <a:cs typeface="Courier New"/>
                          <a:sym typeface="Courier New"/>
                        </a:defRPr>
                      </a:pPr>
                      <a:r>
                        <a:t>+getEntry(givenPosition: integer): T</a:t>
                      </a:r>
                      <a:endParaRPr>
                        <a:solidFill>
                          <a:srgbClr val="000000"/>
                        </a:solidFill>
                      </a:endParaRPr>
                    </a:p>
                    <a:p>
                      <a:pPr marL="79375" algn="l" defTabSz="457200">
                        <a:spcBef>
                          <a:spcPts val="300"/>
                        </a:spcBef>
                        <a:defRPr sz="1400" b="1">
                          <a:solidFill>
                            <a:srgbClr val="2F2A2B"/>
                          </a:solidFill>
                          <a:latin typeface="Courier New"/>
                          <a:ea typeface="Courier New"/>
                          <a:cs typeface="Courier New"/>
                          <a:sym typeface="Courier New"/>
                        </a:defRPr>
                      </a:pPr>
                      <a:r>
                        <a:t>+toArray(): T[]</a:t>
                      </a:r>
                      <a:endParaRPr>
                        <a:solidFill>
                          <a:srgbClr val="000000"/>
                        </a:solidFill>
                      </a:endParaRPr>
                    </a:p>
                    <a:p>
                      <a:pPr marL="79375" algn="l" defTabSz="457200">
                        <a:spcBef>
                          <a:spcPts val="300"/>
                        </a:spcBef>
                        <a:defRPr sz="1400" b="1">
                          <a:solidFill>
                            <a:srgbClr val="2F2A2B"/>
                          </a:solidFill>
                          <a:latin typeface="Courier New"/>
                          <a:ea typeface="Courier New"/>
                          <a:cs typeface="Courier New"/>
                          <a:sym typeface="Courier New"/>
                        </a:defRPr>
                      </a:pPr>
                      <a:r>
                        <a:t>+contains(anEntry: T): boolean</a:t>
                      </a:r>
                      <a:endParaRPr>
                        <a:solidFill>
                          <a:srgbClr val="000000"/>
                        </a:solidFill>
                      </a:endParaRPr>
                    </a:p>
                    <a:p>
                      <a:pPr marL="79375" algn="l" defTabSz="457200">
                        <a:spcBef>
                          <a:spcPts val="300"/>
                        </a:spcBef>
                        <a:defRPr sz="1400" b="1">
                          <a:solidFill>
                            <a:srgbClr val="2F2A2B"/>
                          </a:solidFill>
                          <a:latin typeface="Courier New"/>
                          <a:ea typeface="Courier New"/>
                          <a:cs typeface="Courier New"/>
                          <a:sym typeface="Courier New"/>
                        </a:defRPr>
                      </a:pPr>
                      <a:r>
                        <a:t>+getLength(): integer</a:t>
                      </a:r>
                      <a:endParaRPr>
                        <a:solidFill>
                          <a:srgbClr val="000000"/>
                        </a:solidFill>
                      </a:endParaRPr>
                    </a:p>
                    <a:p>
                      <a:pPr marL="79375" algn="l" defTabSz="457200">
                        <a:spcBef>
                          <a:spcPts val="300"/>
                        </a:spcBef>
                        <a:defRPr sz="1400" b="1">
                          <a:solidFill>
                            <a:srgbClr val="2F2A2B"/>
                          </a:solidFill>
                          <a:latin typeface="Courier New"/>
                          <a:ea typeface="Courier New"/>
                          <a:cs typeface="Courier New"/>
                          <a:sym typeface="Courier New"/>
                        </a:defRPr>
                      </a:pPr>
                      <a:r>
                        <a:t>+isEmpty(): boolean</a:t>
                      </a:r>
                    </a:p>
                  </a:txBody>
                  <a:tcPr marL="63500" marR="63500" marT="0" marB="0" anchor="ctr" horzOverflow="overflow">
                    <a:lnL w="25400">
                      <a:solidFill>
                        <a:srgbClr val="2F2A2B"/>
                      </a:solidFill>
                      <a:miter lim="400000"/>
                    </a:lnL>
                    <a:lnR w="25400">
                      <a:solidFill>
                        <a:srgbClr val="2F2A2B"/>
                      </a:solidFill>
                      <a:miter lim="400000"/>
                    </a:lnR>
                    <a:lnT w="25400">
                      <a:solidFill>
                        <a:srgbClr val="2F2A2B"/>
                      </a:solidFill>
                      <a:miter lim="400000"/>
                    </a:lnT>
                    <a:lnB w="25400">
                      <a:solidFill>
                        <a:srgbClr val="2F2A2B"/>
                      </a:solidFill>
                      <a:miter lim="400000"/>
                    </a:lnB>
                    <a:noFill/>
                  </a:tcPr>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itle 1"/>
          <p:cNvSpPr txBox="1">
            <a:spLocks noGrp="1"/>
          </p:cNvSpPr>
          <p:nvPr>
            <p:ph type="title"/>
          </p:nvPr>
        </p:nvSpPr>
        <p:spPr>
          <a:prstGeom prst="rect">
            <a:avLst/>
          </a:prstGeom>
        </p:spPr>
        <p:txBody>
          <a:bodyPr/>
          <a:lstStyle>
            <a:lvl1pPr defTabSz="813816">
              <a:defRPr sz="3916"/>
            </a:lvl1pPr>
          </a:lstStyle>
          <a:p>
            <a:r>
              <a:t>An Array List Implementation (Part 1)</a:t>
            </a:r>
          </a:p>
        </p:txBody>
      </p:sp>
      <p:sp>
        <p:nvSpPr>
          <p:cNvPr id="62" name="Text Placeholder 2"/>
          <p:cNvSpPr txBox="1">
            <a:spLocks noGrp="1"/>
          </p:cNvSpPr>
          <p:nvPr>
            <p:ph type="body" sz="quarter" idx="1"/>
          </p:nvPr>
        </p:nvSpPr>
        <p:spPr>
          <a:prstGeom prst="rect">
            <a:avLst/>
          </a:prstGeom>
        </p:spPr>
        <p:txBody>
          <a:bodyPr>
            <a:normAutofit lnSpcReduction="10000"/>
          </a:bodyPr>
          <a:lstStyle/>
          <a:p>
            <a:pPr defTabSz="667512">
              <a:defRPr sz="2628"/>
            </a:pPr>
            <a:r>
              <a:t>LISTING 11-1 The class </a:t>
            </a:r>
            <a:r>
              <a:rPr>
                <a:latin typeface="Courier New"/>
                <a:ea typeface="Courier New"/>
                <a:cs typeface="Courier New"/>
                <a:sym typeface="Courier New"/>
              </a:rPr>
              <a:t>AList</a:t>
            </a:r>
          </a:p>
        </p:txBody>
      </p:sp>
      <p:sp>
        <p:nvSpPr>
          <p:cNvPr id="63" name="/**…"/>
          <p:cNvSpPr txBox="1"/>
          <p:nvPr/>
        </p:nvSpPr>
        <p:spPr>
          <a:xfrm>
            <a:off x="457200" y="807814"/>
            <a:ext cx="6458731" cy="3343608"/>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t>/**</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 class that implements a list of objects by using an array.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Entries in a list have positions that begin with 1.</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Duplicate entries are allowed.</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a:solidFill>
                  <a:srgbClr val="BA2DA2"/>
                </a:solidFill>
              </a:rPr>
              <a:t>public</a:t>
            </a:r>
            <a:r>
              <a:t> </a:t>
            </a:r>
            <a:r>
              <a:rPr>
                <a:solidFill>
                  <a:srgbClr val="BA2DA2"/>
                </a:solidFill>
              </a:rPr>
              <a:t>class</a:t>
            </a:r>
            <a:r>
              <a:t> AList&lt;T&gt; </a:t>
            </a:r>
            <a:r>
              <a:rPr>
                <a:solidFill>
                  <a:srgbClr val="BA2DA2"/>
                </a:solidFill>
              </a:rPr>
              <a:t>implements</a:t>
            </a:r>
            <a:r>
              <a:t> ListInterface&lt;T&gt;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rPr>
                <a:solidFill>
                  <a:srgbClr val="BA2DA2"/>
                </a:solidFill>
              </a:rPr>
              <a:t>private</a:t>
            </a:r>
            <a:r>
              <a:rPr>
                <a:solidFill>
                  <a:srgbClr val="000000"/>
                </a:solidFill>
              </a:rPr>
              <a:t> T[] list;   </a:t>
            </a:r>
            <a:r>
              <a:t>// Array of list entries; ignore list[0]</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int</a:t>
            </a:r>
            <a:r>
              <a:t> numberOfEntries;</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boolean</a:t>
            </a:r>
            <a:r>
              <a:t> integrityOK;</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static</a:t>
            </a:r>
            <a:r>
              <a:t> </a:t>
            </a:r>
            <a:r>
              <a:rPr>
                <a:solidFill>
                  <a:srgbClr val="BA2DA2"/>
                </a:solidFill>
              </a:rPr>
              <a:t>final</a:t>
            </a:r>
            <a:r>
              <a:t> </a:t>
            </a:r>
            <a:r>
              <a:rPr>
                <a:solidFill>
                  <a:srgbClr val="BA2DA2"/>
                </a:solidFill>
              </a:rPr>
              <a:t>int</a:t>
            </a:r>
            <a:r>
              <a:t> DEFAULT_CAPACITY = </a:t>
            </a:r>
            <a:r>
              <a:rPr>
                <a:solidFill>
                  <a:srgbClr val="272AD8"/>
                </a:solidFill>
              </a:rPr>
              <a:t>25</a:t>
            </a:r>
            <a:r>
              <a: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static</a:t>
            </a:r>
            <a:r>
              <a:t> </a:t>
            </a:r>
            <a:r>
              <a:rPr>
                <a:solidFill>
                  <a:srgbClr val="BA2DA2"/>
                </a:solidFill>
              </a:rPr>
              <a:t>final</a:t>
            </a:r>
            <a:r>
              <a:t> </a:t>
            </a:r>
            <a:r>
              <a:rPr>
                <a:solidFill>
                  <a:srgbClr val="BA2DA2"/>
                </a:solidFill>
              </a:rPr>
              <a:t>int</a:t>
            </a:r>
            <a:r>
              <a:t> MAX_CAPACITY = </a:t>
            </a:r>
            <a:r>
              <a:rPr>
                <a:solidFill>
                  <a:srgbClr val="272AD8"/>
                </a:solidFill>
              </a:rPr>
              <a:t>10000</a:t>
            </a:r>
            <a:r>
              <a: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AList()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this</a:t>
            </a:r>
            <a:r>
              <a:t>(DEFAULT_CAPACITY);</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itle 1"/>
          <p:cNvSpPr txBox="1">
            <a:spLocks noGrp="1"/>
          </p:cNvSpPr>
          <p:nvPr>
            <p:ph type="title"/>
          </p:nvPr>
        </p:nvSpPr>
        <p:spPr>
          <a:prstGeom prst="rect">
            <a:avLst/>
          </a:prstGeom>
        </p:spPr>
        <p:txBody>
          <a:bodyPr/>
          <a:lstStyle>
            <a:lvl1pPr defTabSz="813816">
              <a:defRPr sz="3916"/>
            </a:lvl1pPr>
          </a:lstStyle>
          <a:p>
            <a:r>
              <a:t>An Array List Implementation (Part 2)</a:t>
            </a:r>
          </a:p>
        </p:txBody>
      </p:sp>
      <p:sp>
        <p:nvSpPr>
          <p:cNvPr id="66" name="Text Placeholder 2"/>
          <p:cNvSpPr txBox="1">
            <a:spLocks noGrp="1"/>
          </p:cNvSpPr>
          <p:nvPr>
            <p:ph type="body" sz="quarter" idx="1"/>
          </p:nvPr>
        </p:nvSpPr>
        <p:spPr>
          <a:prstGeom prst="rect">
            <a:avLst/>
          </a:prstGeom>
        </p:spPr>
        <p:txBody>
          <a:bodyPr>
            <a:normAutofit lnSpcReduction="10000"/>
          </a:bodyPr>
          <a:lstStyle/>
          <a:p>
            <a:pPr defTabSz="667512">
              <a:defRPr sz="2628"/>
            </a:pPr>
            <a:r>
              <a:t>LISTING 1-1 The class </a:t>
            </a:r>
            <a:r>
              <a:rPr>
                <a:latin typeface="Courier New"/>
                <a:ea typeface="Courier New"/>
                <a:cs typeface="Courier New"/>
                <a:sym typeface="Courier New"/>
              </a:rPr>
              <a:t>AList</a:t>
            </a:r>
          </a:p>
        </p:txBody>
      </p:sp>
      <p:sp>
        <p:nvSpPr>
          <p:cNvPr id="67" name="public AList(int initialCapacity)…"/>
          <p:cNvSpPr txBox="1"/>
          <p:nvPr/>
        </p:nvSpPr>
        <p:spPr>
          <a:xfrm>
            <a:off x="457200" y="807814"/>
            <a:ext cx="7008513" cy="50444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latin typeface="Menlo"/>
                <a:ea typeface="Menlo"/>
                <a:cs typeface="Menlo"/>
                <a:sym typeface="Menlo"/>
              </a:defRPr>
            </a:pPr>
            <a:r>
              <a:t>	</a:t>
            </a:r>
            <a:r>
              <a:rPr>
                <a:solidFill>
                  <a:srgbClr val="BA2DA2"/>
                </a:solidFill>
              </a:rPr>
              <a:t>public</a:t>
            </a:r>
            <a:r>
              <a:t> AList(</a:t>
            </a:r>
            <a:r>
              <a:rPr>
                <a:solidFill>
                  <a:srgbClr val="BA2DA2"/>
                </a:solidFill>
              </a:rPr>
              <a:t>int</a:t>
            </a:r>
            <a:r>
              <a:t> initialCapacity)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integrityOK = </a:t>
            </a:r>
            <a:r>
              <a:rPr>
                <a:solidFill>
                  <a:srgbClr val="BA2DA2"/>
                </a:solidFill>
              </a:rPr>
              <a:t>false</a:t>
            </a:r>
            <a:r>
              <a: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Is initialCapacity too small?</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(initialCapacity &lt; DEFAULT_CAPACITY)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initialCapacity = DEFAULT_CAPACITY;</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rPr>
                <a:solidFill>
                  <a:srgbClr val="BA2DA2"/>
                </a:solidFill>
              </a:rPr>
              <a:t>else</a:t>
            </a:r>
            <a:r>
              <a:rPr>
                <a:solidFill>
                  <a:srgbClr val="000000"/>
                </a:solidFill>
              </a:rPr>
              <a:t> </a:t>
            </a:r>
            <a:r>
              <a:t>// Is initialCapacity too big?</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checkCapacity(initialCapacity);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The cast is safe because the new array contains null entries</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@SuppressWarnings(</a:t>
            </a:r>
            <a:r>
              <a:rPr>
                <a:solidFill>
                  <a:srgbClr val="D12F1B"/>
                </a:solidFill>
              </a:rPr>
              <a:t>"unchecked"</a:t>
            </a:r>
            <a:r>
              <a: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T[] tempList = (T[])</a:t>
            </a:r>
            <a:r>
              <a:rPr>
                <a:solidFill>
                  <a:srgbClr val="BA2DA2"/>
                </a:solidFill>
              </a:rPr>
              <a:t>new</a:t>
            </a:r>
            <a:r>
              <a:t> Object[initialCapacity + </a:t>
            </a:r>
            <a:r>
              <a:rPr>
                <a:solidFill>
                  <a:srgbClr val="272AD8"/>
                </a:solidFill>
              </a:rPr>
              <a:t>1</a:t>
            </a:r>
            <a:r>
              <a: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list = tempList;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numberOfEntries = </a:t>
            </a:r>
            <a:r>
              <a:rPr>
                <a:solidFill>
                  <a:srgbClr val="272AD8"/>
                </a:solidFill>
              </a:rPr>
              <a:t>0</a:t>
            </a:r>
            <a:r>
              <a: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integrityOK = </a:t>
            </a:r>
            <a:r>
              <a:rPr>
                <a:solidFill>
                  <a:srgbClr val="BA2DA2"/>
                </a:solidFill>
              </a:rPr>
              <a:t>true</a:t>
            </a:r>
            <a:r>
              <a:t>;</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constructor</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void</a:t>
            </a:r>
            <a:r>
              <a:t> add(T newEntry)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checkIntegrity();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list[numberOfEntries + </a:t>
            </a:r>
            <a:r>
              <a:rPr>
                <a:solidFill>
                  <a:srgbClr val="272AD8"/>
                </a:solidFill>
              </a:rPr>
              <a:t>1</a:t>
            </a:r>
            <a:r>
              <a:t>] = newEntry;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numberOfEntries++;</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ensureCapacity();</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add(numberOfEntries + 1, newEntry);  // ALTERNATE CODE</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add</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Title 1"/>
          <p:cNvSpPr txBox="1">
            <a:spLocks noGrp="1"/>
          </p:cNvSpPr>
          <p:nvPr>
            <p:ph type="title"/>
          </p:nvPr>
        </p:nvSpPr>
        <p:spPr>
          <a:prstGeom prst="rect">
            <a:avLst/>
          </a:prstGeom>
        </p:spPr>
        <p:txBody>
          <a:bodyPr/>
          <a:lstStyle>
            <a:lvl1pPr defTabSz="813816">
              <a:defRPr sz="3916"/>
            </a:lvl1pPr>
          </a:lstStyle>
          <a:p>
            <a:r>
              <a:t>An Array List Implementation (Part 3)</a:t>
            </a:r>
          </a:p>
        </p:txBody>
      </p:sp>
      <p:sp>
        <p:nvSpPr>
          <p:cNvPr id="70" name="Text Placeholder 2"/>
          <p:cNvSpPr txBox="1">
            <a:spLocks noGrp="1"/>
          </p:cNvSpPr>
          <p:nvPr>
            <p:ph type="body" sz="quarter" idx="1"/>
          </p:nvPr>
        </p:nvSpPr>
        <p:spPr>
          <a:prstGeom prst="rect">
            <a:avLst/>
          </a:prstGeom>
        </p:spPr>
        <p:txBody>
          <a:bodyPr>
            <a:normAutofit lnSpcReduction="10000"/>
          </a:bodyPr>
          <a:lstStyle/>
          <a:p>
            <a:pPr defTabSz="667512">
              <a:defRPr sz="2628"/>
            </a:pPr>
            <a:r>
              <a:t>LISTING 1-1 The class </a:t>
            </a:r>
            <a:r>
              <a:rPr>
                <a:latin typeface="Courier New"/>
                <a:ea typeface="Courier New"/>
                <a:cs typeface="Courier New"/>
                <a:sym typeface="Courier New"/>
              </a:rPr>
              <a:t>AList</a:t>
            </a:r>
          </a:p>
        </p:txBody>
      </p:sp>
      <p:sp>
        <p:nvSpPr>
          <p:cNvPr id="71" name="public void add(int newPosition, T newEntry)…"/>
          <p:cNvSpPr txBox="1"/>
          <p:nvPr/>
        </p:nvSpPr>
        <p:spPr>
          <a:xfrm>
            <a:off x="457200" y="807814"/>
            <a:ext cx="5166549" cy="39649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void</a:t>
            </a:r>
            <a:r>
              <a:t> add(</a:t>
            </a:r>
            <a:r>
              <a:rPr>
                <a:solidFill>
                  <a:srgbClr val="BA2DA2"/>
                </a:solidFill>
              </a:rPr>
              <a:t>int</a:t>
            </a:r>
            <a:r>
              <a:t> newPosition, T newEntry)</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&lt; Implementation deferred &gt; */</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add</a:t>
            </a:r>
            <a:endParaRPr>
              <a:solidFill>
                <a:srgbClr val="000000"/>
              </a:solidFill>
              <a:latin typeface="+mj-lt"/>
              <a:ea typeface="+mj-ea"/>
              <a:cs typeface="+mj-cs"/>
              <a:sym typeface="Helvetica"/>
            </a:endParaRPr>
          </a:p>
          <a:p>
            <a:pPr defTabSz="344804">
              <a:tabLst>
                <a:tab pos="342900" algn="l"/>
              </a:tabLst>
              <a:defRPr sz="13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T remove(</a:t>
            </a:r>
            <a:r>
              <a:rPr>
                <a:solidFill>
                  <a:srgbClr val="BA2DA2"/>
                </a:solidFill>
              </a:rPr>
              <a:t>int</a:t>
            </a:r>
            <a:r>
              <a:t> givenPosition)</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&lt; Implementation deferred &gt; */</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remove</a:t>
            </a:r>
            <a:endParaRPr>
              <a:solidFill>
                <a:srgbClr val="000000"/>
              </a:solidFill>
              <a:latin typeface="+mj-lt"/>
              <a:ea typeface="+mj-ea"/>
              <a:cs typeface="+mj-cs"/>
              <a:sym typeface="Helvetica"/>
            </a:endParaRPr>
          </a:p>
          <a:p>
            <a:pPr defTabSz="344804">
              <a:tabLst>
                <a:tab pos="342900" algn="l"/>
              </a:tabLst>
              <a:defRPr sz="13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void</a:t>
            </a:r>
            <a:r>
              <a:t> clear()</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&lt; Implementation deferred &gt; */</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clear</a:t>
            </a:r>
            <a:endParaRPr>
              <a:solidFill>
                <a:srgbClr val="000000"/>
              </a:solidFill>
              <a:latin typeface="+mj-lt"/>
              <a:ea typeface="+mj-ea"/>
              <a:cs typeface="+mj-cs"/>
              <a:sym typeface="Helvetica"/>
            </a:endParaRPr>
          </a:p>
          <a:p>
            <a:pPr defTabSz="344804">
              <a:tabLst>
                <a:tab pos="342900" algn="l"/>
              </a:tabLst>
              <a:defRPr sz="13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T replace(</a:t>
            </a:r>
            <a:r>
              <a:rPr>
                <a:solidFill>
                  <a:srgbClr val="BA2DA2"/>
                </a:solidFill>
              </a:rPr>
              <a:t>int</a:t>
            </a:r>
            <a:r>
              <a:t> givenPosition, T newEntry)</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&lt; Implementation deferred &gt; */</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replace</a:t>
            </a:r>
            <a:endParaRPr>
              <a:solidFill>
                <a:srgbClr val="000000"/>
              </a:solidFill>
              <a:latin typeface="+mj-lt"/>
              <a:ea typeface="+mj-ea"/>
              <a:cs typeface="+mj-cs"/>
              <a:sym typeface="Helvetica"/>
            </a:endParaRPr>
          </a:p>
          <a:p>
            <a:pPr defTabSz="344804">
              <a:tabLst>
                <a:tab pos="342900" algn="l"/>
              </a:tabLst>
              <a:defRPr sz="13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T getEntry(</a:t>
            </a:r>
            <a:r>
              <a:rPr>
                <a:solidFill>
                  <a:srgbClr val="BA2DA2"/>
                </a:solidFill>
              </a:rPr>
              <a:t>int</a:t>
            </a:r>
            <a:r>
              <a:t> givenPosition)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&lt; Implementation deferred &gt; */</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getEntry</a:t>
            </a:r>
            <a:endParaRPr>
              <a:solidFill>
                <a:srgbClr val="000000"/>
              </a:solidFill>
              <a:latin typeface="+mj-lt"/>
              <a:ea typeface="+mj-ea"/>
              <a:cs typeface="+mj-cs"/>
              <a:sym typeface="Helvetica"/>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itle 1"/>
          <p:cNvSpPr txBox="1">
            <a:spLocks noGrp="1"/>
          </p:cNvSpPr>
          <p:nvPr>
            <p:ph type="title"/>
          </p:nvPr>
        </p:nvSpPr>
        <p:spPr>
          <a:prstGeom prst="rect">
            <a:avLst/>
          </a:prstGeom>
        </p:spPr>
        <p:txBody>
          <a:bodyPr/>
          <a:lstStyle>
            <a:lvl1pPr defTabSz="813816">
              <a:defRPr sz="3916"/>
            </a:lvl1pPr>
          </a:lstStyle>
          <a:p>
            <a:r>
              <a:t>An Array List Implementation (Part 4)</a:t>
            </a:r>
          </a:p>
        </p:txBody>
      </p:sp>
      <p:sp>
        <p:nvSpPr>
          <p:cNvPr id="74" name="Text Placeholder 2"/>
          <p:cNvSpPr txBox="1">
            <a:spLocks noGrp="1"/>
          </p:cNvSpPr>
          <p:nvPr>
            <p:ph type="body" sz="quarter" idx="1"/>
          </p:nvPr>
        </p:nvSpPr>
        <p:spPr>
          <a:prstGeom prst="rect">
            <a:avLst/>
          </a:prstGeom>
        </p:spPr>
        <p:txBody>
          <a:bodyPr>
            <a:normAutofit lnSpcReduction="10000"/>
          </a:bodyPr>
          <a:lstStyle/>
          <a:p>
            <a:pPr defTabSz="667512">
              <a:defRPr sz="2628"/>
            </a:pPr>
            <a:r>
              <a:t>LISTING 11-1 The class </a:t>
            </a:r>
            <a:r>
              <a:rPr>
                <a:latin typeface="Courier New"/>
                <a:ea typeface="Courier New"/>
                <a:cs typeface="Courier New"/>
                <a:sym typeface="Courier New"/>
              </a:rPr>
              <a:t>AList</a:t>
            </a:r>
          </a:p>
        </p:txBody>
      </p:sp>
      <p:sp>
        <p:nvSpPr>
          <p:cNvPr id="75" name="public T[] toArray()…"/>
          <p:cNvSpPr txBox="1"/>
          <p:nvPr/>
        </p:nvSpPr>
        <p:spPr>
          <a:xfrm>
            <a:off x="457200" y="807814"/>
            <a:ext cx="7107911" cy="48793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latin typeface="Menlo"/>
                <a:ea typeface="Menlo"/>
                <a:cs typeface="Menlo"/>
                <a:sym typeface="Menlo"/>
              </a:defRPr>
            </a:pPr>
            <a:r>
              <a:t>   </a:t>
            </a:r>
            <a:r>
              <a:rPr>
                <a:solidFill>
                  <a:srgbClr val="BA2DA2"/>
                </a:solidFill>
              </a:rPr>
              <a:t>public</a:t>
            </a:r>
            <a:r>
              <a:t> T[] toArray()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checkIntegrity();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The cast is safe because the new array contains null entries</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@SuppressWarnings(</a:t>
            </a:r>
            <a:r>
              <a:rPr>
                <a:solidFill>
                  <a:srgbClr val="D12F1B"/>
                </a:solidFill>
              </a:rPr>
              <a:t>"unchecked"</a:t>
            </a:r>
            <a:r>
              <a: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T[] result = (T[])</a:t>
            </a:r>
            <a:r>
              <a:rPr>
                <a:solidFill>
                  <a:srgbClr val="BA2DA2"/>
                </a:solidFill>
              </a:rPr>
              <a:t>new</a:t>
            </a:r>
            <a:r>
              <a:t> Object[numberOfEntries]; </a:t>
            </a:r>
            <a:r>
              <a:rPr>
                <a:solidFill>
                  <a:srgbClr val="008400"/>
                </a:solidFill>
              </a:rPr>
              <a:t>// Unchecked cast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for</a:t>
            </a:r>
            <a:r>
              <a:t> (</a:t>
            </a:r>
            <a:r>
              <a:rPr>
                <a:solidFill>
                  <a:srgbClr val="BA2DA2"/>
                </a:solidFill>
              </a:rPr>
              <a:t>int</a:t>
            </a:r>
            <a:r>
              <a:t> index = </a:t>
            </a:r>
            <a:r>
              <a:rPr>
                <a:solidFill>
                  <a:srgbClr val="272AD8"/>
                </a:solidFill>
              </a:rPr>
              <a:t>0</a:t>
            </a:r>
            <a:r>
              <a:t>; index &lt; numberOfEntries; index++)</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result[index] = list[index + </a:t>
            </a:r>
            <a:r>
              <a:rPr>
                <a:solidFill>
                  <a:srgbClr val="272AD8"/>
                </a:solidFill>
              </a:rPr>
              <a:t>1</a:t>
            </a:r>
            <a:r>
              <a:t>];</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for</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return</a:t>
            </a:r>
            <a:r>
              <a:t> result;</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toArray</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boolean</a:t>
            </a:r>
            <a:r>
              <a:t> contains(T anEntry)</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&lt; Implementation deferred &gt; */</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contains</a:t>
            </a:r>
            <a:endParaRPr>
              <a:solidFill>
                <a:srgbClr val="000000"/>
              </a:solidFill>
              <a:latin typeface="+mj-lt"/>
              <a:ea typeface="+mj-ea"/>
              <a:cs typeface="+mj-cs"/>
              <a:sym typeface="Helvetica"/>
            </a:endParaRPr>
          </a:p>
          <a:p>
            <a:pPr defTabSz="344804">
              <a:tabLst>
                <a:tab pos="342900" algn="l"/>
              </a:tabLst>
              <a:defRPr sz="13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int</a:t>
            </a:r>
            <a:r>
              <a:t> getLength()</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return</a:t>
            </a:r>
            <a:r>
              <a:t> numberOfEntries;</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getLength</a:t>
            </a:r>
            <a:endParaRPr>
              <a:solidFill>
                <a:srgbClr val="000000"/>
              </a:solidFill>
              <a:latin typeface="+mj-lt"/>
              <a:ea typeface="+mj-ea"/>
              <a:cs typeface="+mj-cs"/>
              <a:sym typeface="Helvetica"/>
            </a:endParaRPr>
          </a:p>
          <a:p>
            <a:pPr defTabSz="344804">
              <a:tabLst>
                <a:tab pos="342900" algn="l"/>
              </a:tabLst>
              <a:defRPr sz="1300">
                <a:latin typeface="+mj-lt"/>
                <a:ea typeface="+mj-ea"/>
                <a:cs typeface="+mj-cs"/>
                <a:sym typeface="Helvetica"/>
              </a:defRPr>
            </a:pPr>
            <a:endParaRPr>
              <a:solidFill>
                <a:srgbClr val="000000"/>
              </a:solidFill>
              <a:latin typeface="+mj-lt"/>
              <a:ea typeface="+mj-ea"/>
              <a:cs typeface="+mj-cs"/>
              <a:sym typeface="Helvetica"/>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Title 1"/>
          <p:cNvSpPr txBox="1">
            <a:spLocks noGrp="1"/>
          </p:cNvSpPr>
          <p:nvPr>
            <p:ph type="title"/>
          </p:nvPr>
        </p:nvSpPr>
        <p:spPr>
          <a:xfrm>
            <a:off x="315217" y="-1"/>
            <a:ext cx="8513566" cy="807816"/>
          </a:xfrm>
          <a:prstGeom prst="rect">
            <a:avLst/>
          </a:prstGeom>
        </p:spPr>
        <p:txBody>
          <a:bodyPr/>
          <a:lstStyle>
            <a:lvl1pPr defTabSz="813816">
              <a:defRPr sz="3916"/>
            </a:lvl1pPr>
          </a:lstStyle>
          <a:p>
            <a:r>
              <a:t>An Array List Implementation (Part 5)</a:t>
            </a:r>
          </a:p>
        </p:txBody>
      </p:sp>
      <p:sp>
        <p:nvSpPr>
          <p:cNvPr id="78" name="Text Placeholder 2"/>
          <p:cNvSpPr txBox="1">
            <a:spLocks noGrp="1"/>
          </p:cNvSpPr>
          <p:nvPr>
            <p:ph type="body" sz="quarter" idx="1"/>
          </p:nvPr>
        </p:nvSpPr>
        <p:spPr>
          <a:prstGeom prst="rect">
            <a:avLst/>
          </a:prstGeom>
        </p:spPr>
        <p:txBody>
          <a:bodyPr>
            <a:normAutofit lnSpcReduction="10000"/>
          </a:bodyPr>
          <a:lstStyle/>
          <a:p>
            <a:pPr defTabSz="667512">
              <a:defRPr sz="2628"/>
            </a:pPr>
            <a:r>
              <a:t>LISTING 1-1 The class </a:t>
            </a:r>
            <a:r>
              <a:rPr>
                <a:latin typeface="Courier New"/>
                <a:ea typeface="Courier New"/>
                <a:cs typeface="Courier New"/>
                <a:sym typeface="Courier New"/>
              </a:rPr>
              <a:t>AList</a:t>
            </a:r>
          </a:p>
        </p:txBody>
      </p:sp>
      <p:sp>
        <p:nvSpPr>
          <p:cNvPr id="79" name="public int getLength()…"/>
          <p:cNvSpPr txBox="1"/>
          <p:nvPr/>
        </p:nvSpPr>
        <p:spPr>
          <a:xfrm>
            <a:off x="457200" y="807814"/>
            <a:ext cx="6113926" cy="44983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int</a:t>
            </a:r>
            <a:r>
              <a:t> getLength()</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return</a:t>
            </a:r>
            <a:r>
              <a:t> numberOfEntries;</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getLength</a:t>
            </a:r>
            <a:endParaRPr>
              <a:solidFill>
                <a:srgbClr val="000000"/>
              </a:solidFill>
              <a:latin typeface="+mj-lt"/>
              <a:ea typeface="+mj-ea"/>
              <a:cs typeface="+mj-cs"/>
              <a:sym typeface="Helvetica"/>
            </a:endParaRPr>
          </a:p>
          <a:p>
            <a:pPr defTabSz="344804">
              <a:tabLst>
                <a:tab pos="342900" algn="l"/>
              </a:tabLst>
              <a:defRPr sz="13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boolean</a:t>
            </a:r>
            <a:r>
              <a:t> isEmpty()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rPr>
                <a:solidFill>
                  <a:srgbClr val="BA2DA2"/>
                </a:solidFill>
              </a:rPr>
              <a:t>return</a:t>
            </a:r>
            <a:r>
              <a:rPr>
                <a:solidFill>
                  <a:srgbClr val="000000"/>
                </a:solidFill>
              </a:rPr>
              <a:t> numberOfEntries == </a:t>
            </a:r>
            <a:r>
              <a:rPr>
                <a:solidFill>
                  <a:srgbClr val="272AD8"/>
                </a:solidFill>
              </a:rPr>
              <a:t>0</a:t>
            </a:r>
            <a:r>
              <a:rPr>
                <a:solidFill>
                  <a:srgbClr val="000000"/>
                </a:solidFill>
              </a:rPr>
              <a:t>; </a:t>
            </a:r>
            <a:r>
              <a:t>// Or getLength() == 0</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isEmpty</a:t>
            </a:r>
            <a:endParaRPr>
              <a:solidFill>
                <a:srgbClr val="000000"/>
              </a:solidFill>
              <a:latin typeface="+mj-lt"/>
              <a:ea typeface="+mj-ea"/>
              <a:cs typeface="+mj-cs"/>
              <a:sym typeface="Helvetica"/>
            </a:endParaRPr>
          </a:p>
          <a:p>
            <a:pPr defTabSz="344804">
              <a:tabLst>
                <a:tab pos="342900" algn="l"/>
              </a:tabLst>
              <a:defRPr sz="13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Doubles the capacity of the array list if it is full.</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Precondition: checkIntegrity has been called.</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void</a:t>
            </a:r>
            <a:r>
              <a:t> ensureCapacity()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int</a:t>
            </a:r>
            <a:r>
              <a:t> capacity = list.length - </a:t>
            </a:r>
            <a:r>
              <a:rPr>
                <a:solidFill>
                  <a:srgbClr val="272AD8"/>
                </a:solidFill>
              </a:rPr>
              <a:t>1</a:t>
            </a:r>
            <a:r>
              <a: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(numberOfEntries &gt;= capacity)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int</a:t>
            </a:r>
            <a:r>
              <a:t> newCapacity = </a:t>
            </a:r>
            <a:r>
              <a:rPr>
                <a:solidFill>
                  <a:srgbClr val="272AD8"/>
                </a:solidFill>
              </a:rPr>
              <a:t>2</a:t>
            </a:r>
            <a:r>
              <a:t> * capacity;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checkCapacity(newCapacity); </a:t>
            </a:r>
            <a:r>
              <a:rPr>
                <a:solidFill>
                  <a:srgbClr val="008400"/>
                </a:solidFill>
              </a:rPr>
              <a:t>// Is capacity too big?</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list = Arrays.copyOf(list, newCapacity + </a:t>
            </a:r>
            <a:r>
              <a:rPr>
                <a:solidFill>
                  <a:srgbClr val="272AD8"/>
                </a:solidFill>
              </a:rPr>
              <a:t>1</a:t>
            </a:r>
            <a:r>
              <a:t>);</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ensureCapacity</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itle 4"/>
          <p:cNvSpPr txBox="1">
            <a:spLocks noGrp="1"/>
          </p:cNvSpPr>
          <p:nvPr>
            <p:ph type="title"/>
          </p:nvPr>
        </p:nvSpPr>
        <p:spPr>
          <a:prstGeom prst="rect">
            <a:avLst/>
          </a:prstGeom>
        </p:spPr>
        <p:txBody>
          <a:bodyPr>
            <a:normAutofit fontScale="90000"/>
          </a:bodyPr>
          <a:lstStyle/>
          <a:p>
            <a:r>
              <a:t>Specifications for the ADT List</a:t>
            </a:r>
          </a:p>
        </p:txBody>
      </p:sp>
      <p:sp>
        <p:nvSpPr>
          <p:cNvPr id="55" name="Content Placeholder 6"/>
          <p:cNvSpPr txBox="1">
            <a:spLocks noGrp="1"/>
          </p:cNvSpPr>
          <p:nvPr>
            <p:ph type="body" idx="1"/>
          </p:nvPr>
        </p:nvSpPr>
        <p:spPr>
          <a:xfrm>
            <a:off x="400049" y="913012"/>
            <a:ext cx="8229601" cy="5419727"/>
          </a:xfrm>
          <a:prstGeom prst="rect">
            <a:avLst/>
          </a:prstGeom>
        </p:spPr>
        <p:txBody>
          <a:bodyPr>
            <a:normAutofit lnSpcReduction="10000"/>
          </a:bodyPr>
          <a:lstStyle/>
          <a:p>
            <a:pPr marL="295656" indent="-197104" defTabSz="886968">
              <a:spcBef>
                <a:spcPts val="1600"/>
              </a:spcBef>
              <a:defRPr sz="2328" b="1">
                <a:latin typeface="Courier New"/>
                <a:ea typeface="Courier New"/>
                <a:cs typeface="Courier New"/>
                <a:sym typeface="Courier New"/>
              </a:defRPr>
            </a:pPr>
            <a:r>
              <a:t>add(newEntry)</a:t>
            </a:r>
          </a:p>
          <a:p>
            <a:pPr marL="295656" indent="-197104" defTabSz="886968">
              <a:spcBef>
                <a:spcPts val="1600"/>
              </a:spcBef>
              <a:defRPr sz="2328" b="1">
                <a:latin typeface="Courier New"/>
                <a:ea typeface="Courier New"/>
                <a:cs typeface="Courier New"/>
                <a:sym typeface="Courier New"/>
              </a:defRPr>
            </a:pPr>
            <a:r>
              <a:t>add(newPosition, newEntry)</a:t>
            </a:r>
          </a:p>
          <a:p>
            <a:pPr marL="295656" indent="-197104" defTabSz="886968">
              <a:spcBef>
                <a:spcPts val="1600"/>
              </a:spcBef>
              <a:defRPr sz="2328" b="1">
                <a:latin typeface="Courier New"/>
                <a:ea typeface="Courier New"/>
                <a:cs typeface="Courier New"/>
                <a:sym typeface="Courier New"/>
              </a:defRPr>
            </a:pPr>
            <a:r>
              <a:t>remove(givenPosition)</a:t>
            </a:r>
          </a:p>
          <a:p>
            <a:pPr marL="295656" indent="-197104" defTabSz="886968">
              <a:spcBef>
                <a:spcPts val="1600"/>
              </a:spcBef>
              <a:defRPr sz="2328" b="1">
                <a:latin typeface="Courier New"/>
                <a:ea typeface="Courier New"/>
                <a:cs typeface="Courier New"/>
                <a:sym typeface="Courier New"/>
              </a:defRPr>
            </a:pPr>
            <a:r>
              <a:t>clear()</a:t>
            </a:r>
          </a:p>
          <a:p>
            <a:pPr marL="295656" indent="-197104" defTabSz="886968">
              <a:spcBef>
                <a:spcPts val="1600"/>
              </a:spcBef>
              <a:defRPr sz="2328" b="1">
                <a:latin typeface="Courier New"/>
                <a:ea typeface="Courier New"/>
                <a:cs typeface="Courier New"/>
                <a:sym typeface="Courier New"/>
              </a:defRPr>
            </a:pPr>
            <a:r>
              <a:t>replace(givenPosition, newEntry)</a:t>
            </a:r>
          </a:p>
          <a:p>
            <a:pPr marL="295656" indent="-197104" defTabSz="886968">
              <a:spcBef>
                <a:spcPts val="1600"/>
              </a:spcBef>
              <a:defRPr sz="2328" b="1">
                <a:latin typeface="Courier New"/>
                <a:ea typeface="Courier New"/>
                <a:cs typeface="Courier New"/>
                <a:sym typeface="Courier New"/>
              </a:defRPr>
            </a:pPr>
            <a:r>
              <a:t>getEntry(givenPosition)</a:t>
            </a:r>
          </a:p>
          <a:p>
            <a:pPr marL="295656" indent="-197104" defTabSz="886968">
              <a:spcBef>
                <a:spcPts val="1600"/>
              </a:spcBef>
              <a:defRPr sz="2328" b="1">
                <a:latin typeface="Courier New"/>
                <a:ea typeface="Courier New"/>
                <a:cs typeface="Courier New"/>
                <a:sym typeface="Courier New"/>
              </a:defRPr>
            </a:pPr>
            <a:r>
              <a:t>toArray()</a:t>
            </a:r>
          </a:p>
          <a:p>
            <a:pPr marL="295656" indent="-197104" defTabSz="886968">
              <a:spcBef>
                <a:spcPts val="1600"/>
              </a:spcBef>
              <a:defRPr sz="2328" b="1">
                <a:latin typeface="Courier New"/>
                <a:ea typeface="Courier New"/>
                <a:cs typeface="Courier New"/>
                <a:sym typeface="Courier New"/>
              </a:defRPr>
            </a:pPr>
            <a:r>
              <a:t>contains(anEntry)</a:t>
            </a:r>
          </a:p>
          <a:p>
            <a:pPr marL="295656" indent="-197104" defTabSz="886968">
              <a:spcBef>
                <a:spcPts val="1600"/>
              </a:spcBef>
              <a:defRPr sz="2328" b="1">
                <a:latin typeface="Courier New"/>
                <a:ea typeface="Courier New"/>
                <a:cs typeface="Courier New"/>
                <a:sym typeface="Courier New"/>
              </a:defRPr>
            </a:pPr>
            <a:r>
              <a:t>getLength()</a:t>
            </a:r>
          </a:p>
          <a:p>
            <a:pPr marL="295656" indent="-197104" defTabSz="886968">
              <a:spcBef>
                <a:spcPts val="1600"/>
              </a:spcBef>
              <a:defRPr sz="2328" b="1">
                <a:latin typeface="Courier New"/>
                <a:ea typeface="Courier New"/>
                <a:cs typeface="Courier New"/>
                <a:sym typeface="Courier New"/>
              </a:defRPr>
            </a:pPr>
            <a:r>
              <a:t>isEmpty()</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82" name="FIGURE 11-4 Making room to insert Carla as the third entry in an array"/>
          <p:cNvSpPr txBox="1">
            <a:spLocks noGrp="1"/>
          </p:cNvSpPr>
          <p:nvPr>
            <p:ph type="body" sz="quarter" idx="1"/>
          </p:nvPr>
        </p:nvSpPr>
        <p:spPr>
          <a:prstGeom prst="rect">
            <a:avLst/>
          </a:prstGeom>
        </p:spPr>
        <p:txBody>
          <a:bodyPr/>
          <a:lstStyle>
            <a:lvl1pPr defTabSz="420623">
              <a:defRPr sz="2024"/>
            </a:lvl1pPr>
          </a:lstStyle>
          <a:p>
            <a:r>
              <a:t>FIGURE 11-4 Making room to insert Carla as the third entry in an array</a:t>
            </a:r>
          </a:p>
        </p:txBody>
      </p:sp>
      <p:pic>
        <p:nvPicPr>
          <p:cNvPr id="83" name="An illustration of an array explains making room to insert Carla as the third entry in an array.&#10;&#10;Picture 2" descr="An illustration of an array explains making room to insert Carla as the third entry in an array.Picture 2"/>
          <p:cNvPicPr>
            <a:picLocks noChangeAspect="1"/>
          </p:cNvPicPr>
          <p:nvPr/>
        </p:nvPicPr>
        <p:blipFill>
          <a:blip r:embed="rId2">
            <a:extLst/>
          </a:blip>
          <a:stretch>
            <a:fillRect/>
          </a:stretch>
        </p:blipFill>
        <p:spPr>
          <a:xfrm>
            <a:off x="317500" y="1780789"/>
            <a:ext cx="8509000" cy="3719650"/>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86" name="Text Placeholder 2"/>
          <p:cNvSpPr txBox="1">
            <a:spLocks noGrp="1"/>
          </p:cNvSpPr>
          <p:nvPr>
            <p:ph type="body" sz="quarter" idx="1"/>
          </p:nvPr>
        </p:nvSpPr>
        <p:spPr>
          <a:xfrm>
            <a:off x="132079" y="5621894"/>
            <a:ext cx="8748276" cy="807816"/>
          </a:xfrm>
          <a:prstGeom prst="rect">
            <a:avLst/>
          </a:prstGeom>
        </p:spPr>
        <p:txBody>
          <a:bodyPr/>
          <a:lstStyle/>
          <a:p>
            <a:r>
              <a:t>Implementing </a:t>
            </a:r>
            <a:r>
              <a:rPr>
                <a:latin typeface="Courier New"/>
                <a:ea typeface="Courier New"/>
                <a:cs typeface="Courier New"/>
                <a:sym typeface="Courier New"/>
              </a:rPr>
              <a:t>add</a:t>
            </a:r>
            <a:r>
              <a:t> at a specific position</a:t>
            </a:r>
          </a:p>
        </p:txBody>
      </p:sp>
      <p:sp>
        <p:nvSpPr>
          <p:cNvPr id="87" name="// Precondition: The array list has room for another entry.…"/>
          <p:cNvSpPr txBox="1"/>
          <p:nvPr/>
        </p:nvSpPr>
        <p:spPr>
          <a:xfrm>
            <a:off x="516891" y="997434"/>
            <a:ext cx="8846503" cy="44348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600">
                <a:solidFill>
                  <a:srgbClr val="008400"/>
                </a:solidFill>
                <a:latin typeface="Menlo"/>
                <a:ea typeface="Menlo"/>
                <a:cs typeface="Menlo"/>
                <a:sym typeface="Menlo"/>
              </a:defRPr>
            </a:pPr>
            <a:r>
              <a:t>// Precondition: The array list has room for another entry.</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rPr>
                <a:solidFill>
                  <a:srgbClr val="BA2DA2"/>
                </a:solidFill>
              </a:rPr>
              <a:t>public</a:t>
            </a:r>
            <a:r>
              <a:t> </a:t>
            </a:r>
            <a:r>
              <a:rPr>
                <a:solidFill>
                  <a:srgbClr val="BA2DA2"/>
                </a:solidFill>
              </a:rPr>
              <a:t>void</a:t>
            </a:r>
            <a:r>
              <a:t> add(</a:t>
            </a:r>
            <a:r>
              <a:rPr>
                <a:solidFill>
                  <a:srgbClr val="BA2DA2"/>
                </a:solidFill>
              </a:rPr>
              <a:t>int</a:t>
            </a:r>
            <a:r>
              <a:t> newPosition, T newEntry)</a:t>
            </a:r>
            <a:endParaRPr>
              <a:latin typeface="+mj-lt"/>
              <a:ea typeface="+mj-ea"/>
              <a:cs typeface="+mj-cs"/>
              <a:sym typeface="Helvetica"/>
            </a:endParaRPr>
          </a:p>
          <a:p>
            <a:pPr defTabSz="344804">
              <a:tabLst>
                <a:tab pos="342900" algn="l"/>
              </a:tabLst>
              <a:defRPr sz="1600">
                <a:latin typeface="Menlo"/>
                <a:ea typeface="Menlo"/>
                <a:cs typeface="Menlo"/>
                <a:sym typeface="Menlo"/>
              </a:defRPr>
            </a:pPr>
            <a:r>
              <a: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checkIntegrity();</a:t>
            </a:r>
            <a:endParaRPr>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a:t>
            </a:r>
            <a:r>
              <a:t>// Assertion: The array list has room for another entry.</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if</a:t>
            </a:r>
            <a:r>
              <a:t> ((newPosition &gt;= </a:t>
            </a:r>
            <a:r>
              <a:rPr>
                <a:solidFill>
                  <a:srgbClr val="272AD8"/>
                </a:solidFill>
              </a:rPr>
              <a:t>1</a:t>
            </a:r>
            <a:r>
              <a:t>) &amp;&amp; (newPosition &lt;= numberOfEntries + </a:t>
            </a:r>
            <a:r>
              <a:rPr>
                <a:solidFill>
                  <a:srgbClr val="272AD8"/>
                </a:solidFill>
              </a:rPr>
              <a:t>1</a:t>
            </a:r>
            <a:r>
              <a: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if</a:t>
            </a:r>
            <a:r>
              <a:t> (newPosition &lt;= numberOfEntries)</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makeRoom(newPosition);</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list[newPosition] = newEntry;</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numberOfEntries++;</a:t>
            </a:r>
            <a:endParaRPr>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ensureCapacity(); </a:t>
            </a:r>
            <a:r>
              <a:t>// Ensure enough room for next add</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throw</a:t>
            </a:r>
            <a:r>
              <a:t> </a:t>
            </a:r>
            <a:r>
              <a:rPr>
                <a:solidFill>
                  <a:srgbClr val="BA2DA2"/>
                </a:solidFill>
              </a:rPr>
              <a:t>new</a:t>
            </a:r>
            <a:r>
              <a:t> IndexOutOfBoundsException(</a:t>
            </a:r>
            <a:endParaRPr>
              <a:latin typeface="+mj-lt"/>
              <a:ea typeface="+mj-ea"/>
              <a:cs typeface="+mj-cs"/>
              <a:sym typeface="Helvetica"/>
            </a:endParaRPr>
          </a:p>
          <a:p>
            <a:pPr defTabSz="344804">
              <a:tabLst>
                <a:tab pos="342900" algn="l"/>
              </a:tabLst>
              <a:defRPr sz="1600">
                <a:solidFill>
                  <a:srgbClr val="D12F1B"/>
                </a:solidFill>
                <a:latin typeface="Menlo"/>
                <a:ea typeface="Menlo"/>
                <a:cs typeface="Menlo"/>
                <a:sym typeface="Menlo"/>
              </a:defRPr>
            </a:pPr>
            <a:r>
              <a:rPr>
                <a:solidFill>
                  <a:srgbClr val="000000"/>
                </a:solidFill>
              </a:rPr>
              <a:t>                </a:t>
            </a:r>
            <a:r>
              <a:t>"Given position of add's new entry is out of bounds."</a:t>
            </a:r>
            <a:r>
              <a:rPr>
                <a:solidFill>
                  <a:srgbClr val="000000"/>
                </a:solidFill>
              </a:rPr>
              <a:t>);</a:t>
            </a:r>
            <a:endParaRPr>
              <a:solidFill>
                <a:srgbClr val="000000"/>
              </a:solidFill>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a:t>
            </a:r>
            <a:r>
              <a:t>// end add</a:t>
            </a:r>
            <a:endParaRPr>
              <a:solidFill>
                <a:srgbClr val="000000"/>
              </a:solidFill>
              <a:latin typeface="+mj-lt"/>
              <a:ea typeface="+mj-ea"/>
              <a:cs typeface="+mj-cs"/>
              <a:sym typeface="Helvetica"/>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90" name="FIGURE 11-5 Removing Bob by shifting array entries"/>
          <p:cNvSpPr txBox="1">
            <a:spLocks noGrp="1"/>
          </p:cNvSpPr>
          <p:nvPr>
            <p:ph type="body" sz="quarter" idx="1"/>
          </p:nvPr>
        </p:nvSpPr>
        <p:spPr>
          <a:prstGeom prst="rect">
            <a:avLst/>
          </a:prstGeom>
        </p:spPr>
        <p:txBody>
          <a:bodyPr>
            <a:normAutofit lnSpcReduction="10000"/>
          </a:bodyPr>
          <a:lstStyle>
            <a:lvl1pPr defTabSz="566927">
              <a:defRPr sz="2728"/>
            </a:lvl1pPr>
          </a:lstStyle>
          <a:p>
            <a:r>
              <a:t>FIGURE 11-5 Removing Bob by shifting array entries</a:t>
            </a:r>
          </a:p>
        </p:txBody>
      </p:sp>
      <p:pic>
        <p:nvPicPr>
          <p:cNvPr id="91" name="A diagram illustrates removing bob by shifting array entities.&#10;&#10;Picture 2" descr="A diagram illustrates removing bob by shifting array entities.Picture 2"/>
          <p:cNvPicPr>
            <a:picLocks noChangeAspect="1"/>
          </p:cNvPicPr>
          <p:nvPr/>
        </p:nvPicPr>
        <p:blipFill>
          <a:blip r:embed="rId2">
            <a:extLst/>
          </a:blip>
          <a:stretch>
            <a:fillRect/>
          </a:stretch>
        </p:blipFill>
        <p:spPr>
          <a:xfrm>
            <a:off x="333538" y="1192982"/>
            <a:ext cx="8476924" cy="4674419"/>
          </a:xfrm>
          <a:prstGeom prst="rect">
            <a:avLst/>
          </a:prstGeom>
          <a:ln w="12700">
            <a:miter lim="400000"/>
          </a:ln>
        </p:spPr>
      </p:pic>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94" name="Text Placeholder 2"/>
          <p:cNvSpPr txBox="1">
            <a:spLocks noGrp="1"/>
          </p:cNvSpPr>
          <p:nvPr>
            <p:ph type="body" sz="quarter" idx="1"/>
          </p:nvPr>
        </p:nvSpPr>
        <p:spPr>
          <a:xfrm>
            <a:off x="132079" y="5621894"/>
            <a:ext cx="8748276" cy="807816"/>
          </a:xfrm>
          <a:prstGeom prst="rect">
            <a:avLst/>
          </a:prstGeom>
        </p:spPr>
        <p:txBody>
          <a:bodyPr>
            <a:normAutofit lnSpcReduction="10000"/>
          </a:bodyPr>
          <a:lstStyle/>
          <a:p>
            <a:pPr defTabSz="521208">
              <a:defRPr sz="2052"/>
            </a:pPr>
            <a:r>
              <a:t>Implementation uses a private method </a:t>
            </a:r>
            <a:r>
              <a:rPr>
                <a:latin typeface="Courier New"/>
                <a:ea typeface="Courier New"/>
                <a:cs typeface="Courier New"/>
                <a:sym typeface="Courier New"/>
              </a:rPr>
              <a:t>removeGap</a:t>
            </a:r>
            <a:r>
              <a:t> to handle the details of moving data within the array.</a:t>
            </a:r>
          </a:p>
        </p:txBody>
      </p:sp>
      <p:sp>
        <p:nvSpPr>
          <p:cNvPr id="95" name="public T remove(int givenPosition)…"/>
          <p:cNvSpPr txBox="1"/>
          <p:nvPr/>
        </p:nvSpPr>
        <p:spPr>
          <a:xfrm>
            <a:off x="902971" y="958454"/>
            <a:ext cx="7726653" cy="46634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latin typeface="Menlo"/>
                <a:ea typeface="Menlo"/>
                <a:cs typeface="Menlo"/>
                <a:sym typeface="Menlo"/>
              </a:defRPr>
            </a:pPr>
            <a:r>
              <a:rPr>
                <a:solidFill>
                  <a:srgbClr val="BA2DA2"/>
                </a:solidFill>
              </a:rPr>
              <a:t>public</a:t>
            </a:r>
            <a:r>
              <a:t> T remove(</a:t>
            </a:r>
            <a:r>
              <a:rPr>
                <a:solidFill>
                  <a:srgbClr val="BA2DA2"/>
                </a:solidFill>
              </a:rPr>
              <a:t>int</a:t>
            </a:r>
            <a:r>
              <a:t> givenPosition)</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checkIntegrity();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((givenPosition &gt;= </a:t>
            </a:r>
            <a:r>
              <a:rPr>
                <a:solidFill>
                  <a:srgbClr val="272AD8"/>
                </a:solidFill>
              </a:rPr>
              <a:t>1</a:t>
            </a:r>
            <a:r>
              <a:t>) &amp;&amp; (givenPosition &lt;= numberOfEntries))</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Assertion: The list is not empty</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T result = list[givenPosition]; </a:t>
            </a:r>
            <a:r>
              <a:rPr>
                <a:solidFill>
                  <a:srgbClr val="008400"/>
                </a:solidFill>
              </a:rPr>
              <a:t>// Get entry to be removed</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Move subsequent entries towards entry to be removed,</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unless it is last in list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(givenPosition &lt; numberOfEntries)</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removeGap(givenPosition);</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list[numberOfEntries] = </a:t>
            </a:r>
            <a:r>
              <a:rPr>
                <a:solidFill>
                  <a:srgbClr val="BA2DA2"/>
                </a:solidFill>
              </a:rPr>
              <a:t>null</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numberOfEntries--;</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rPr>
                <a:solidFill>
                  <a:srgbClr val="BA2DA2"/>
                </a:solidFill>
              </a:rPr>
              <a:t>return</a:t>
            </a:r>
            <a:r>
              <a:rPr>
                <a:solidFill>
                  <a:srgbClr val="000000"/>
                </a:solidFill>
              </a:rPr>
              <a:t> result; </a:t>
            </a:r>
            <a:r>
              <a:t>// Return reference to removed entry</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throw</a:t>
            </a:r>
            <a:r>
              <a:t> </a:t>
            </a:r>
            <a:r>
              <a:rPr>
                <a:solidFill>
                  <a:srgbClr val="BA2DA2"/>
                </a:solidFill>
              </a:rPr>
              <a:t>new</a:t>
            </a:r>
            <a:r>
              <a:t> IndexOutOfBoundsException(</a:t>
            </a:r>
            <a:endParaRPr>
              <a:latin typeface="+mj-lt"/>
              <a:ea typeface="+mj-ea"/>
              <a:cs typeface="+mj-cs"/>
              <a:sym typeface="Helvetica"/>
            </a:endParaRPr>
          </a:p>
          <a:p>
            <a:pPr defTabSz="344804">
              <a:tabLst>
                <a:tab pos="342900" algn="l"/>
              </a:tabLst>
              <a:defRPr sz="1500">
                <a:solidFill>
                  <a:srgbClr val="D12F1B"/>
                </a:solidFill>
                <a:latin typeface="Menlo"/>
                <a:ea typeface="Menlo"/>
                <a:cs typeface="Menlo"/>
                <a:sym typeface="Menlo"/>
              </a:defRPr>
            </a:pPr>
            <a:r>
              <a:rPr>
                <a:solidFill>
                  <a:srgbClr val="000000"/>
                </a:solidFill>
              </a:rPr>
              <a:t>                </a:t>
            </a:r>
            <a:r>
              <a:t>"Illegal position given to remove operation."</a:t>
            </a:r>
            <a:r>
              <a:rPr>
                <a:solidFill>
                  <a:srgbClr val="000000"/>
                </a:solidFill>
              </a:rPr>
              <a:t>);</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remove</a:t>
            </a:r>
            <a:endParaRPr>
              <a:solidFill>
                <a:srgbClr val="000000"/>
              </a:solidFill>
              <a:latin typeface="+mj-lt"/>
              <a:ea typeface="+mj-ea"/>
              <a:cs typeface="+mj-cs"/>
              <a:sym typeface="Helvetica"/>
            </a:endParaRP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98" name="Text Placeholder 2"/>
          <p:cNvSpPr txBox="1">
            <a:spLocks noGrp="1"/>
          </p:cNvSpPr>
          <p:nvPr>
            <p:ph type="body" sz="quarter" idx="1"/>
          </p:nvPr>
        </p:nvSpPr>
        <p:spPr>
          <a:prstGeom prst="rect">
            <a:avLst/>
          </a:prstGeom>
        </p:spPr>
        <p:txBody>
          <a:bodyPr>
            <a:normAutofit lnSpcReduction="10000"/>
          </a:bodyPr>
          <a:lstStyle/>
          <a:p>
            <a:pPr defTabSz="667512">
              <a:defRPr sz="2628"/>
            </a:pPr>
            <a:r>
              <a:t>Method </a:t>
            </a:r>
            <a:r>
              <a:rPr>
                <a:latin typeface="Courier New"/>
                <a:ea typeface="Courier New"/>
                <a:cs typeface="Courier New"/>
                <a:sym typeface="Courier New"/>
              </a:rPr>
              <a:t>removeGap</a:t>
            </a:r>
            <a:r>
              <a:t> shifts list entries within the array</a:t>
            </a:r>
          </a:p>
        </p:txBody>
      </p:sp>
      <p:sp>
        <p:nvSpPr>
          <p:cNvPr id="99" name="// Shifts entries that are beyond the entry to be removed to the…"/>
          <p:cNvSpPr txBox="1"/>
          <p:nvPr/>
        </p:nvSpPr>
        <p:spPr>
          <a:xfrm>
            <a:off x="405843" y="1720850"/>
            <a:ext cx="8357156" cy="274574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600">
                <a:solidFill>
                  <a:srgbClr val="008400"/>
                </a:solidFill>
                <a:latin typeface="Menlo"/>
                <a:ea typeface="Menlo"/>
                <a:cs typeface="Menlo"/>
                <a:sym typeface="Menlo"/>
              </a:defRPr>
            </a:pPr>
            <a:r>
              <a:t>// Shifts entries that are beyond the entry to be removed to the</a:t>
            </a:r>
            <a:endParaRPr>
              <a:solidFill>
                <a:srgbClr val="000000"/>
              </a:solidFill>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t>// next lower position.</a:t>
            </a:r>
            <a:endParaRPr>
              <a:solidFill>
                <a:srgbClr val="000000"/>
              </a:solidFill>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t>// Precondition: 1 &lt;= givenPosition &lt; numberOfEntries;</a:t>
            </a:r>
            <a:endParaRPr>
              <a:solidFill>
                <a:srgbClr val="000000"/>
              </a:solidFill>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t>//               numberOfEntries is list's length before removal;</a:t>
            </a:r>
            <a:endParaRPr>
              <a:solidFill>
                <a:srgbClr val="000000"/>
              </a:solidFill>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t>//               checkIntegrity has been called.</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rPr>
                <a:solidFill>
                  <a:srgbClr val="BA2DA2"/>
                </a:solidFill>
              </a:rPr>
              <a:t>private</a:t>
            </a:r>
            <a:r>
              <a:t> </a:t>
            </a:r>
            <a:r>
              <a:rPr>
                <a:solidFill>
                  <a:srgbClr val="BA2DA2"/>
                </a:solidFill>
              </a:rPr>
              <a:t>void</a:t>
            </a:r>
            <a:r>
              <a:t> removeGap(</a:t>
            </a:r>
            <a:r>
              <a:rPr>
                <a:solidFill>
                  <a:srgbClr val="BA2DA2"/>
                </a:solidFill>
              </a:rPr>
              <a:t>int</a:t>
            </a:r>
            <a:r>
              <a:t> givenPosition)</a:t>
            </a:r>
            <a:endParaRPr>
              <a:latin typeface="+mj-lt"/>
              <a:ea typeface="+mj-ea"/>
              <a:cs typeface="+mj-cs"/>
              <a:sym typeface="Helvetica"/>
            </a:endParaRPr>
          </a:p>
          <a:p>
            <a:pPr defTabSz="344804">
              <a:tabLst>
                <a:tab pos="342900" algn="l"/>
              </a:tabLst>
              <a:defRPr sz="1600">
                <a:latin typeface="Menlo"/>
                <a:ea typeface="Menlo"/>
                <a:cs typeface="Menlo"/>
                <a:sym typeface="Menlo"/>
              </a:defRPr>
            </a:pPr>
            <a:r>
              <a: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int</a:t>
            </a:r>
            <a:r>
              <a:t> removedIndex = givenPosition;</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for</a:t>
            </a:r>
            <a:r>
              <a:t> (</a:t>
            </a:r>
            <a:r>
              <a:rPr>
                <a:solidFill>
                  <a:srgbClr val="BA2DA2"/>
                </a:solidFill>
              </a:rPr>
              <a:t>int</a:t>
            </a:r>
            <a:r>
              <a:t> index = removedIndex; index &lt; numberOfEntries; index++)</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list[index] = list[index + </a:t>
            </a:r>
            <a:r>
              <a:rPr>
                <a:solidFill>
                  <a:srgbClr val="272AD8"/>
                </a:solidFill>
              </a:rPr>
              <a:t>1</a:t>
            </a:r>
            <a:r>
              <a:t>];</a:t>
            </a:r>
            <a:endParaRPr>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a:t>
            </a:r>
            <a:r>
              <a:t>// end removeGap</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102" name="Text Placeholder 2"/>
          <p:cNvSpPr txBox="1">
            <a:spLocks noGrp="1"/>
          </p:cNvSpPr>
          <p:nvPr>
            <p:ph type="body" sz="quarter" idx="1"/>
          </p:nvPr>
        </p:nvSpPr>
        <p:spPr>
          <a:xfrm>
            <a:off x="457200" y="5604201"/>
            <a:ext cx="8229600" cy="807815"/>
          </a:xfrm>
          <a:prstGeom prst="rect">
            <a:avLst/>
          </a:prstGeom>
        </p:spPr>
        <p:txBody>
          <a:bodyPr>
            <a:normAutofit lnSpcReduction="10000"/>
          </a:bodyPr>
          <a:lstStyle/>
          <a:p>
            <a:pPr defTabSz="521208">
              <a:defRPr sz="2052"/>
            </a:pPr>
            <a:r>
              <a:t>Method </a:t>
            </a:r>
            <a:r>
              <a:rPr>
                <a:latin typeface="Courier New"/>
                <a:ea typeface="Courier New"/>
                <a:cs typeface="Courier New"/>
                <a:sym typeface="Courier New"/>
              </a:rPr>
              <a:t>contains</a:t>
            </a:r>
            <a:r>
              <a:t> uses a local boolean variable to terminate the loop when we find the desired entry.</a:t>
            </a:r>
          </a:p>
        </p:txBody>
      </p:sp>
      <p:sp>
        <p:nvSpPr>
          <p:cNvPr id="103" name="public boolean contains(T anEntry)…"/>
          <p:cNvSpPr txBox="1"/>
          <p:nvPr/>
        </p:nvSpPr>
        <p:spPr>
          <a:xfrm>
            <a:off x="902971" y="1510029"/>
            <a:ext cx="6636207" cy="38379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boolean</a:t>
            </a:r>
            <a:r>
              <a:t> contains(T anEntry)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checkIntegrity();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boolean</a:t>
            </a:r>
            <a:r>
              <a:t> found = </a:t>
            </a:r>
            <a:r>
              <a:rPr>
                <a:solidFill>
                  <a:srgbClr val="BA2DA2"/>
                </a:solidFill>
              </a:rPr>
              <a:t>false</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int</a:t>
            </a:r>
            <a:r>
              <a:t> index = </a:t>
            </a:r>
            <a:r>
              <a:rPr>
                <a:solidFill>
                  <a:srgbClr val="272AD8"/>
                </a:solidFill>
              </a:rPr>
              <a:t>1</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while</a:t>
            </a:r>
            <a:r>
              <a:t> (!found &amp;&amp; (index &lt;= numberOfEntries))</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if</a:t>
            </a:r>
            <a:r>
              <a:t> (anEntry.equals(list[index]))</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found = </a:t>
            </a:r>
            <a:r>
              <a:rPr>
                <a:solidFill>
                  <a:srgbClr val="BA2DA2"/>
                </a:solidFill>
              </a:rPr>
              <a:t>true</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index++;</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found;</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contains</a:t>
            </a:r>
            <a:endParaRPr>
              <a:solidFill>
                <a:srgbClr val="000000"/>
              </a:solidFill>
              <a:latin typeface="+mj-lt"/>
              <a:ea typeface="+mj-ea"/>
              <a:cs typeface="+mj-cs"/>
              <a:sym typeface="Helvetica"/>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itle 1"/>
          <p:cNvSpPr txBox="1">
            <a:spLocks noGrp="1"/>
          </p:cNvSpPr>
          <p:nvPr>
            <p:ph type="title"/>
          </p:nvPr>
        </p:nvSpPr>
        <p:spPr>
          <a:xfrm>
            <a:off x="301060" y="-68486"/>
            <a:ext cx="7794626" cy="1752600"/>
          </a:xfrm>
          <a:prstGeom prst="rect">
            <a:avLst/>
          </a:prstGeom>
        </p:spPr>
        <p:txBody>
          <a:bodyPr/>
          <a:lstStyle>
            <a:lvl1pPr defTabSz="740663">
              <a:defRPr sz="3564"/>
            </a:lvl1pPr>
          </a:lstStyle>
          <a:p>
            <a:r>
              <a:rPr dirty="0"/>
              <a:t>Using an Array to Implement the ADT List</a:t>
            </a:r>
          </a:p>
        </p:txBody>
      </p:sp>
      <p:sp>
        <p:nvSpPr>
          <p:cNvPr id="106" name="Text Placeholder 2"/>
          <p:cNvSpPr txBox="1">
            <a:spLocks noGrp="1"/>
          </p:cNvSpPr>
          <p:nvPr>
            <p:ph type="body" sz="quarter" idx="1"/>
          </p:nvPr>
        </p:nvSpPr>
        <p:spPr>
          <a:prstGeom prst="rect">
            <a:avLst/>
          </a:prstGeom>
        </p:spPr>
        <p:txBody>
          <a:bodyPr/>
          <a:lstStyle>
            <a:lvl1pPr defTabSz="384047">
              <a:defRPr sz="1512"/>
            </a:lvl1pPr>
          </a:lstStyle>
          <a:p>
            <a:r>
              <a:t>Operation that adds a new entry to the end of a list. Efficiency O(1) if new if array is not resized.</a:t>
            </a:r>
          </a:p>
        </p:txBody>
      </p:sp>
      <p:sp>
        <p:nvSpPr>
          <p:cNvPr id="107" name="public void add(T newEntry)…"/>
          <p:cNvSpPr txBox="1"/>
          <p:nvPr/>
        </p:nvSpPr>
        <p:spPr>
          <a:xfrm>
            <a:off x="1361970" y="2200544"/>
            <a:ext cx="5672806" cy="22377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void</a:t>
            </a:r>
            <a:r>
              <a:t> add(T newEntry)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checkIntegrity();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list[numberOfEntries + </a:t>
            </a:r>
            <a:r>
              <a:rPr>
                <a:solidFill>
                  <a:srgbClr val="272AD8"/>
                </a:solidFill>
              </a:rPr>
              <a:t>1</a:t>
            </a:r>
            <a:r>
              <a:t>] = newEntry;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numberOfEntries++;</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ensureCapacity();</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add</a:t>
            </a:r>
            <a:endParaRPr>
              <a:solidFill>
                <a:srgbClr val="000000"/>
              </a:solidFill>
              <a:latin typeface="+mj-lt"/>
              <a:ea typeface="+mj-ea"/>
              <a:cs typeface="+mj-cs"/>
              <a:sym typeface="Helvetica"/>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110" name="Text Placeholder 2"/>
          <p:cNvSpPr txBox="1">
            <a:spLocks noGrp="1"/>
          </p:cNvSpPr>
          <p:nvPr>
            <p:ph type="body" sz="quarter" idx="1"/>
          </p:nvPr>
        </p:nvSpPr>
        <p:spPr>
          <a:prstGeom prst="rect">
            <a:avLst/>
          </a:prstGeom>
        </p:spPr>
        <p:txBody>
          <a:bodyPr>
            <a:normAutofit lnSpcReduction="10000"/>
          </a:bodyPr>
          <a:lstStyle>
            <a:lvl1pPr defTabSz="704087">
              <a:defRPr sz="2772"/>
            </a:lvl1pPr>
          </a:lstStyle>
          <a:p>
            <a:r>
              <a:t>Add a new entry to a list at a client-specified position.</a:t>
            </a:r>
          </a:p>
        </p:txBody>
      </p:sp>
      <p:sp>
        <p:nvSpPr>
          <p:cNvPr id="111" name="public void add(int givenPosition, T newEntry)…"/>
          <p:cNvSpPr txBox="1"/>
          <p:nvPr/>
        </p:nvSpPr>
        <p:spPr>
          <a:xfrm>
            <a:off x="462894" y="1554480"/>
            <a:ext cx="8300105" cy="3749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void</a:t>
            </a:r>
            <a:r>
              <a:t> add(</a:t>
            </a:r>
            <a:r>
              <a:rPr>
                <a:solidFill>
                  <a:srgbClr val="BA2DA2"/>
                </a:solidFill>
              </a:rPr>
              <a:t>int</a:t>
            </a:r>
            <a:r>
              <a:t> givenPosition, T newEntry)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checkIntegrity();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((givenPosition &gt;= </a:t>
            </a:r>
            <a:r>
              <a:rPr>
                <a:solidFill>
                  <a:srgbClr val="272AD8"/>
                </a:solidFill>
              </a:rPr>
              <a:t>1</a:t>
            </a:r>
            <a:r>
              <a:t>) &amp;&amp; (givenPosition &lt;= numberOfEntries + </a:t>
            </a:r>
            <a:r>
              <a:rPr>
                <a:solidFill>
                  <a:srgbClr val="272AD8"/>
                </a:solidFill>
              </a:rPr>
              <a:t>1</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(givenPosition &lt;= numberOfEntries)</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makeRoom(givenPosition);</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list[givenPosition] = newEntry;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numberOfEntries++;</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ensureCapacity(); </a:t>
            </a:r>
            <a:r>
              <a:t>// Ensure enough room for next add</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throw</a:t>
            </a:r>
            <a:r>
              <a:t> </a:t>
            </a:r>
            <a:r>
              <a:rPr>
                <a:solidFill>
                  <a:srgbClr val="BA2DA2"/>
                </a:solidFill>
              </a:rPr>
              <a:t>new</a:t>
            </a:r>
            <a:r>
              <a:t> IndexOutOfBoundsException(</a:t>
            </a:r>
            <a:endParaRPr>
              <a:latin typeface="+mj-lt"/>
              <a:ea typeface="+mj-ea"/>
              <a:cs typeface="+mj-cs"/>
              <a:sym typeface="Helvetica"/>
            </a:endParaRPr>
          </a:p>
          <a:p>
            <a:pPr defTabSz="344804">
              <a:tabLst>
                <a:tab pos="342900" algn="l"/>
              </a:tabLst>
              <a:defRPr sz="1500">
                <a:solidFill>
                  <a:srgbClr val="D12F1B"/>
                </a:solidFill>
                <a:latin typeface="Menlo"/>
                <a:ea typeface="Menlo"/>
                <a:cs typeface="Menlo"/>
                <a:sym typeface="Menlo"/>
              </a:defRPr>
            </a:pPr>
            <a:r>
              <a:rPr>
                <a:solidFill>
                  <a:srgbClr val="000000"/>
                </a:solidFill>
              </a:rPr>
              <a:t>                </a:t>
            </a:r>
            <a:r>
              <a:t>"Given position of add's new entry is out of bounds."</a:t>
            </a:r>
            <a:r>
              <a:rPr>
                <a:solidFill>
                  <a:srgbClr val="000000"/>
                </a:solidFill>
              </a:rPr>
              <a:t>);</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add</a:t>
            </a:r>
            <a:endParaRPr>
              <a:solidFill>
                <a:srgbClr val="000000"/>
              </a:solidFill>
              <a:latin typeface="+mj-lt"/>
              <a:ea typeface="+mj-ea"/>
              <a:cs typeface="+mj-cs"/>
              <a:sym typeface="Helvetica"/>
            </a:endParaRP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
          <p:cNvSpPr txBox="1">
            <a:spLocks noGrp="1"/>
          </p:cNvSpPr>
          <p:nvPr>
            <p:ph type="title"/>
          </p:nvPr>
        </p:nvSpPr>
        <p:spPr>
          <a:prstGeom prst="rect">
            <a:avLst/>
          </a:prstGeom>
        </p:spPr>
        <p:txBody>
          <a:bodyPr>
            <a:normAutofit fontScale="90000"/>
          </a:bodyPr>
          <a:lstStyle>
            <a:lvl1pPr defTabSz="740663">
              <a:defRPr sz="3564"/>
            </a:lvl1pPr>
          </a:lstStyle>
          <a:p>
            <a:r>
              <a:t>Using an Array to Implement the ADT List</a:t>
            </a:r>
          </a:p>
        </p:txBody>
      </p:sp>
      <p:sp>
        <p:nvSpPr>
          <p:cNvPr id="114" name="Text Placeholder 2"/>
          <p:cNvSpPr txBox="1">
            <a:spLocks noGrp="1"/>
          </p:cNvSpPr>
          <p:nvPr>
            <p:ph type="body" sz="quarter" idx="1"/>
          </p:nvPr>
        </p:nvSpPr>
        <p:spPr>
          <a:prstGeom prst="rect">
            <a:avLst/>
          </a:prstGeom>
        </p:spPr>
        <p:txBody>
          <a:bodyPr>
            <a:normAutofit fontScale="92500" lnSpcReduction="10000"/>
          </a:bodyPr>
          <a:lstStyle>
            <a:lvl1pPr defTabSz="749808">
              <a:defRPr sz="2952"/>
            </a:lvl1pPr>
          </a:lstStyle>
          <a:p>
            <a:r>
              <a:t>Method add uses method makeRoom.</a:t>
            </a:r>
          </a:p>
        </p:txBody>
      </p:sp>
      <p:sp>
        <p:nvSpPr>
          <p:cNvPr id="115" name="private void makeRoom(int givenPosition)…"/>
          <p:cNvSpPr txBox="1"/>
          <p:nvPr/>
        </p:nvSpPr>
        <p:spPr>
          <a:xfrm>
            <a:off x="708390" y="2205989"/>
            <a:ext cx="8150125" cy="19583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private</a:t>
            </a:r>
            <a:r>
              <a:t> </a:t>
            </a:r>
            <a:r>
              <a:rPr>
                <a:solidFill>
                  <a:srgbClr val="BA2DA2"/>
                </a:solidFill>
              </a:rPr>
              <a:t>void</a:t>
            </a:r>
            <a:r>
              <a:t> makeRoom(</a:t>
            </a:r>
            <a:r>
              <a:rPr>
                <a:solidFill>
                  <a:srgbClr val="BA2DA2"/>
                </a:solidFill>
              </a:rPr>
              <a:t>int</a:t>
            </a:r>
            <a:r>
              <a:t> givenPosition)</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int</a:t>
            </a:r>
            <a:r>
              <a:t> newIndex = givenPosition;</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int</a:t>
            </a:r>
            <a:r>
              <a:t> lastIndex = numberOfEntries;</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for</a:t>
            </a:r>
            <a:r>
              <a:t> (</a:t>
            </a:r>
            <a:r>
              <a:rPr>
                <a:solidFill>
                  <a:srgbClr val="BA2DA2"/>
                </a:solidFill>
              </a:rPr>
              <a:t>int</a:t>
            </a:r>
            <a:r>
              <a:t> index = lastIndex; index &gt;= newIndex; index--)</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list[index + </a:t>
            </a:r>
            <a:r>
              <a:rPr>
                <a:solidFill>
                  <a:srgbClr val="272AD8"/>
                </a:solidFill>
              </a:rPr>
              <a:t>1</a:t>
            </a:r>
            <a:r>
              <a:t>] = list[index];</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makeRoom</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4"/>
          <p:cNvSpPr txBox="1">
            <a:spLocks noGrp="1"/>
          </p:cNvSpPr>
          <p:nvPr>
            <p:ph type="title"/>
          </p:nvPr>
        </p:nvSpPr>
        <p:spPr>
          <a:prstGeom prst="rect">
            <a:avLst/>
          </a:prstGeom>
        </p:spPr>
        <p:txBody>
          <a:bodyPr/>
          <a:lstStyle>
            <a:lvl1pPr defTabSz="822959">
              <a:defRPr sz="3959"/>
            </a:lvl1pPr>
          </a:lstStyle>
          <a:p>
            <a:r>
              <a:t>Advantages of Linked Implementation</a:t>
            </a:r>
          </a:p>
        </p:txBody>
      </p:sp>
      <p:sp>
        <p:nvSpPr>
          <p:cNvPr id="50" name="Content Placeholder 5"/>
          <p:cNvSpPr txBox="1">
            <a:spLocks noGrp="1"/>
          </p:cNvSpPr>
          <p:nvPr>
            <p:ph type="body" idx="1"/>
          </p:nvPr>
        </p:nvSpPr>
        <p:spPr>
          <a:prstGeom prst="rect">
            <a:avLst/>
          </a:prstGeom>
        </p:spPr>
        <p:txBody>
          <a:bodyPr/>
          <a:lstStyle/>
          <a:p>
            <a:r>
              <a:t>Uses memory only as needed</a:t>
            </a:r>
          </a:p>
          <a:p>
            <a:r>
              <a:t>When entry removed, unneeded memory returned to system</a:t>
            </a:r>
          </a:p>
          <a:p>
            <a:r>
              <a:t>Avoids moving data when adding or removing entries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le 1"/>
          <p:cNvSpPr txBox="1">
            <a:spLocks noGrp="1"/>
          </p:cNvSpPr>
          <p:nvPr>
            <p:ph type="title"/>
          </p:nvPr>
        </p:nvSpPr>
        <p:spPr>
          <a:prstGeom prst="rect">
            <a:avLst/>
          </a:prstGeom>
        </p:spPr>
        <p:txBody>
          <a:bodyPr>
            <a:normAutofit fontScale="90000"/>
          </a:bodyPr>
          <a:lstStyle/>
          <a:p>
            <a:r>
              <a:t>Specifications for the ADT List</a:t>
            </a:r>
          </a:p>
        </p:txBody>
      </p:sp>
      <p:sp>
        <p:nvSpPr>
          <p:cNvPr id="58" name="FIGURE 10-2 The effect of ADT list operations on an initially empty list"/>
          <p:cNvSpPr txBox="1">
            <a:spLocks noGrp="1"/>
          </p:cNvSpPr>
          <p:nvPr>
            <p:ph type="body" sz="quarter" idx="1"/>
          </p:nvPr>
        </p:nvSpPr>
        <p:spPr>
          <a:prstGeom prst="rect">
            <a:avLst/>
          </a:prstGeom>
        </p:spPr>
        <p:txBody>
          <a:bodyPr/>
          <a:lstStyle>
            <a:lvl1pPr defTabSz="420623">
              <a:defRPr sz="2024"/>
            </a:lvl1pPr>
          </a:lstStyle>
          <a:p>
            <a:r>
              <a:t>FIGURE 10-2 The effect of ADT list operations on an initially empty list</a:t>
            </a:r>
          </a:p>
        </p:txBody>
      </p:sp>
      <p:pic>
        <p:nvPicPr>
          <p:cNvPr id="59" name="Three diagrams represents empty list and another 3 diagram represents entries.&#10;&#10;Picture 2" descr="Three diagrams represents empty list and another 3 diagram represents entries.Picture 2"/>
          <p:cNvPicPr>
            <a:picLocks noChangeAspect="1"/>
          </p:cNvPicPr>
          <p:nvPr/>
        </p:nvPicPr>
        <p:blipFill>
          <a:blip r:embed="rId2">
            <a:extLst/>
          </a:blip>
          <a:stretch>
            <a:fillRect/>
          </a:stretch>
        </p:blipFill>
        <p:spPr>
          <a:xfrm>
            <a:off x="1199698" y="953104"/>
            <a:ext cx="6613038" cy="4860584"/>
          </a:xfrm>
          <a:prstGeom prst="rect">
            <a:avLst/>
          </a:prstGeom>
          <a:ln w="12700">
            <a:miter lim="400000"/>
          </a:ln>
        </p:spPr>
      </p:pic>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itle 1"/>
          <p:cNvSpPr txBox="1">
            <a:spLocks noGrp="1"/>
          </p:cNvSpPr>
          <p:nvPr>
            <p:ph type="title"/>
          </p:nvPr>
        </p:nvSpPr>
        <p:spPr>
          <a:prstGeom prst="rect">
            <a:avLst/>
          </a:prstGeom>
        </p:spPr>
        <p:txBody>
          <a:bodyPr>
            <a:normAutofit fontScale="90000"/>
          </a:bodyPr>
          <a:lstStyle>
            <a:lvl1pPr defTabSz="896111">
              <a:defRPr sz="4312"/>
            </a:lvl1pPr>
          </a:lstStyle>
          <a:p>
            <a:r>
              <a:t>Adding a Node at Various Positions</a:t>
            </a:r>
          </a:p>
        </p:txBody>
      </p:sp>
      <p:sp>
        <p:nvSpPr>
          <p:cNvPr id="53" name="Content Placeholder 2"/>
          <p:cNvSpPr txBox="1">
            <a:spLocks noGrp="1"/>
          </p:cNvSpPr>
          <p:nvPr>
            <p:ph type="body" idx="1"/>
          </p:nvPr>
        </p:nvSpPr>
        <p:spPr>
          <a:prstGeom prst="rect">
            <a:avLst/>
          </a:prstGeom>
        </p:spPr>
        <p:txBody>
          <a:bodyPr/>
          <a:lstStyle/>
          <a:p>
            <a:r>
              <a:t>Possible cases:</a:t>
            </a:r>
          </a:p>
          <a:p>
            <a:pPr lvl="1"/>
            <a:r>
              <a:t>Chain is empty</a:t>
            </a:r>
          </a:p>
          <a:p>
            <a:pPr lvl="1"/>
            <a:r>
              <a:t>Adding node at chain’s beginning</a:t>
            </a:r>
          </a:p>
          <a:p>
            <a:pPr lvl="1"/>
            <a:r>
              <a:t>Adding node between adjacent nodes</a:t>
            </a:r>
          </a:p>
          <a:p>
            <a:pPr lvl="1"/>
            <a:r>
              <a:t>Adding node to chain’s end</a:t>
            </a: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itle 1"/>
          <p:cNvSpPr txBox="1">
            <a:spLocks noGrp="1"/>
          </p:cNvSpPr>
          <p:nvPr>
            <p:ph type="title"/>
          </p:nvPr>
        </p:nvSpPr>
        <p:spPr>
          <a:prstGeom prst="rect">
            <a:avLst/>
          </a:prstGeom>
        </p:spPr>
        <p:txBody>
          <a:bodyPr>
            <a:normAutofit fontScale="90000"/>
          </a:bodyPr>
          <a:lstStyle/>
          <a:p>
            <a:r>
              <a:t>Adding a Node</a:t>
            </a:r>
          </a:p>
        </p:txBody>
      </p:sp>
      <p:sp>
        <p:nvSpPr>
          <p:cNvPr id="56" name="Text Placeholder 2"/>
          <p:cNvSpPr txBox="1">
            <a:spLocks noGrp="1"/>
          </p:cNvSpPr>
          <p:nvPr>
            <p:ph type="body" sz="quarter" idx="1"/>
          </p:nvPr>
        </p:nvSpPr>
        <p:spPr>
          <a:xfrm>
            <a:off x="249435" y="807814"/>
            <a:ext cx="8229601" cy="581002"/>
          </a:xfrm>
          <a:prstGeom prst="rect">
            <a:avLst/>
          </a:prstGeom>
        </p:spPr>
        <p:txBody>
          <a:bodyPr/>
          <a:lstStyle>
            <a:lvl1pPr defTabSz="649223">
              <a:defRPr sz="2556"/>
            </a:lvl1pPr>
          </a:lstStyle>
          <a:p>
            <a:r>
              <a:t>This pseudocode establishes a new node for the given data</a:t>
            </a:r>
          </a:p>
        </p:txBody>
      </p:sp>
      <p:sp>
        <p:nvSpPr>
          <p:cNvPr id="57" name="newNode references a new instance of Node…"/>
          <p:cNvSpPr txBox="1"/>
          <p:nvPr/>
        </p:nvSpPr>
        <p:spPr>
          <a:xfrm>
            <a:off x="-1" y="1430572"/>
            <a:ext cx="5000582" cy="128212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marL="382904" defTabSz="457200">
              <a:lnSpc>
                <a:spcPct val="160000"/>
              </a:lnSpc>
              <a:spcBef>
                <a:spcPts val="100"/>
              </a:spcBef>
              <a:defRPr sz="1900" i="1">
                <a:latin typeface="Times New Roman"/>
                <a:ea typeface="Times New Roman"/>
                <a:cs typeface="Times New Roman"/>
                <a:sym typeface="Times New Roman"/>
              </a:defRPr>
            </a:pPr>
            <a:r>
              <a:rPr i="0">
                <a:latin typeface="+mj-lt"/>
                <a:ea typeface="+mj-ea"/>
                <a:cs typeface="+mj-cs"/>
                <a:sym typeface="Arial"/>
              </a:rPr>
              <a:t>newNode </a:t>
            </a:r>
            <a:r>
              <a:t>references a new instance of </a:t>
            </a:r>
            <a:r>
              <a:rPr i="0">
                <a:latin typeface="+mj-lt"/>
                <a:ea typeface="+mj-ea"/>
                <a:cs typeface="+mj-cs"/>
                <a:sym typeface="Arial"/>
              </a:rPr>
              <a:t>Node</a:t>
            </a:r>
            <a:endParaRPr i="0"/>
          </a:p>
          <a:p>
            <a:pPr marL="382904" marR="3185795" defTabSz="457200">
              <a:lnSpc>
                <a:spcPct val="160000"/>
              </a:lnSpc>
              <a:spcBef>
                <a:spcPts val="100"/>
              </a:spcBef>
              <a:defRPr sz="1900"/>
            </a:pPr>
            <a:r>
              <a:rPr i="1">
                <a:latin typeface="Times New Roman"/>
                <a:ea typeface="Times New Roman"/>
                <a:cs typeface="Times New Roman"/>
                <a:sym typeface="Times New Roman"/>
              </a:rPr>
              <a:t>Place </a:t>
            </a:r>
            <a:r>
              <a:t>newEntry </a:t>
            </a:r>
            <a:r>
              <a:rPr i="1">
                <a:latin typeface="Times New Roman"/>
                <a:ea typeface="Times New Roman"/>
                <a:cs typeface="Times New Roman"/>
                <a:sym typeface="Times New Roman"/>
              </a:rPr>
              <a:t>in </a:t>
            </a:r>
            <a:r>
              <a:t>newNode </a:t>
            </a:r>
          </a:p>
          <a:p>
            <a:pPr marL="382904" marR="3185795" defTabSz="457200">
              <a:lnSpc>
                <a:spcPct val="160000"/>
              </a:lnSpc>
              <a:spcBef>
                <a:spcPts val="100"/>
              </a:spcBef>
              <a:defRPr sz="1900"/>
            </a:pPr>
            <a:r>
              <a:t>firstNode = </a:t>
            </a:r>
            <a:r>
              <a:rPr i="1">
                <a:latin typeface="Times New Roman"/>
                <a:ea typeface="Times New Roman"/>
                <a:cs typeface="Times New Roman"/>
                <a:sym typeface="Times New Roman"/>
              </a:rPr>
              <a:t>address of </a:t>
            </a:r>
            <a:r>
              <a:t>newNode</a:t>
            </a:r>
          </a:p>
        </p:txBody>
      </p:sp>
      <p:pic>
        <p:nvPicPr>
          <p:cNvPr id="58" name="An illustration represents the addition of a node to an empty chain. An empty chain and a new node." descr="An illustration represents the addition of a node to an empty chain. An empty chain and a new node."/>
          <p:cNvPicPr>
            <a:picLocks noChangeAspect="1"/>
          </p:cNvPicPr>
          <p:nvPr/>
        </p:nvPicPr>
        <p:blipFill>
          <a:blip r:embed="rId2">
            <a:extLst/>
          </a:blip>
          <a:stretch>
            <a:fillRect/>
          </a:stretch>
        </p:blipFill>
        <p:spPr>
          <a:xfrm>
            <a:off x="443971" y="3708033"/>
            <a:ext cx="3142208" cy="1725970"/>
          </a:xfrm>
          <a:prstGeom prst="rect">
            <a:avLst/>
          </a:prstGeom>
          <a:ln w="12700">
            <a:miter lim="400000"/>
          </a:ln>
        </p:spPr>
      </p:pic>
      <p:pic>
        <p:nvPicPr>
          <p:cNvPr id="59" name="An illustration represents the addition of a node to an empty chain. after adding the new node to the chain." descr="An illustration represents the addition of a node to an empty chain. after adding the new node to the chain."/>
          <p:cNvPicPr>
            <a:picLocks noChangeAspect="1"/>
          </p:cNvPicPr>
          <p:nvPr/>
        </p:nvPicPr>
        <p:blipFill>
          <a:blip r:embed="rId3">
            <a:extLst/>
          </a:blip>
          <a:stretch>
            <a:fillRect/>
          </a:stretch>
        </p:blipFill>
        <p:spPr>
          <a:xfrm>
            <a:off x="4364235" y="3587665"/>
            <a:ext cx="3840148" cy="1966705"/>
          </a:xfrm>
          <a:prstGeom prst="rect">
            <a:avLst/>
          </a:prstGeom>
          <a:ln w="12700">
            <a:miter lim="400000"/>
          </a:ln>
        </p:spPr>
      </p:pic>
      <p:sp>
        <p:nvSpPr>
          <p:cNvPr id="60" name="FIGURE 12-1 Adding a node to an empty chain"/>
          <p:cNvSpPr txBox="1"/>
          <p:nvPr/>
        </p:nvSpPr>
        <p:spPr>
          <a:xfrm>
            <a:off x="443971" y="5641172"/>
            <a:ext cx="8229601" cy="581002"/>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b">
            <a:normAutofit fontScale="92500" lnSpcReduction="10000"/>
          </a:bodyPr>
          <a:lstStyle>
            <a:lvl1pPr defTabSz="612648">
              <a:defRPr sz="2948" b="1">
                <a:solidFill>
                  <a:srgbClr val="007FA3"/>
                </a:solidFill>
                <a:latin typeface="Times New Roman"/>
                <a:ea typeface="Times New Roman"/>
                <a:cs typeface="Times New Roman"/>
                <a:sym typeface="Times New Roman"/>
              </a:defRPr>
            </a:lvl1pPr>
          </a:lstStyle>
          <a:p>
            <a:r>
              <a:t>FIGURE 12-1 Adding a node to an empty chain</a:t>
            </a: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itle 1"/>
          <p:cNvSpPr txBox="1">
            <a:spLocks noGrp="1"/>
          </p:cNvSpPr>
          <p:nvPr>
            <p:ph type="title"/>
          </p:nvPr>
        </p:nvSpPr>
        <p:spPr>
          <a:prstGeom prst="rect">
            <a:avLst/>
          </a:prstGeom>
        </p:spPr>
        <p:txBody>
          <a:bodyPr>
            <a:normAutofit fontScale="90000"/>
          </a:bodyPr>
          <a:lstStyle/>
          <a:p>
            <a:r>
              <a:t>Adding a Node</a:t>
            </a:r>
          </a:p>
        </p:txBody>
      </p:sp>
      <p:sp>
        <p:nvSpPr>
          <p:cNvPr id="63" name="Text Placeholder 2"/>
          <p:cNvSpPr txBox="1">
            <a:spLocks noGrp="1"/>
          </p:cNvSpPr>
          <p:nvPr>
            <p:ph type="body" sz="quarter" idx="1"/>
          </p:nvPr>
        </p:nvSpPr>
        <p:spPr>
          <a:xfrm>
            <a:off x="142239" y="517314"/>
            <a:ext cx="8229601" cy="581001"/>
          </a:xfrm>
          <a:prstGeom prst="rect">
            <a:avLst/>
          </a:prstGeom>
        </p:spPr>
        <p:txBody>
          <a:bodyPr/>
          <a:lstStyle>
            <a:lvl1pPr defTabSz="438911">
              <a:defRPr sz="1727"/>
            </a:lvl1pPr>
          </a:lstStyle>
          <a:p>
            <a:r>
              <a:t>This pseudocode describes the steps needed to add a node to the beginning of a chain.</a:t>
            </a:r>
          </a:p>
        </p:txBody>
      </p:sp>
      <p:sp>
        <p:nvSpPr>
          <p:cNvPr id="64" name="newNode references a new instance of Node…"/>
          <p:cNvSpPr txBox="1"/>
          <p:nvPr/>
        </p:nvSpPr>
        <p:spPr>
          <a:xfrm>
            <a:off x="142239" y="1098314"/>
            <a:ext cx="5000582" cy="1441058"/>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marL="382904" defTabSz="457200">
              <a:spcBef>
                <a:spcPts val="600"/>
              </a:spcBef>
              <a:defRPr sz="1900" i="1">
                <a:latin typeface="Times New Roman"/>
                <a:ea typeface="Times New Roman"/>
                <a:cs typeface="Times New Roman"/>
                <a:sym typeface="Times New Roman"/>
              </a:defRPr>
            </a:pPr>
            <a:r>
              <a:rPr i="0">
                <a:latin typeface="+mj-lt"/>
                <a:ea typeface="+mj-ea"/>
                <a:cs typeface="+mj-cs"/>
                <a:sym typeface="Arial"/>
              </a:rPr>
              <a:t>newNode </a:t>
            </a:r>
            <a:r>
              <a:t>references a new instance of </a:t>
            </a:r>
            <a:r>
              <a:rPr i="0">
                <a:latin typeface="+mj-lt"/>
                <a:ea typeface="+mj-ea"/>
                <a:cs typeface="+mj-cs"/>
                <a:sym typeface="Arial"/>
              </a:rPr>
              <a:t>Node</a:t>
            </a:r>
            <a:endParaRPr i="0"/>
          </a:p>
          <a:p>
            <a:pPr marL="382904" defTabSz="457200">
              <a:spcBef>
                <a:spcPts val="600"/>
              </a:spcBef>
              <a:defRPr sz="1900"/>
            </a:pPr>
            <a:r>
              <a:rPr i="1">
                <a:latin typeface="Times New Roman"/>
                <a:ea typeface="Times New Roman"/>
                <a:cs typeface="Times New Roman"/>
                <a:sym typeface="Times New Roman"/>
              </a:rPr>
              <a:t>Place </a:t>
            </a:r>
            <a:r>
              <a:t>newEntry </a:t>
            </a:r>
            <a:r>
              <a:rPr i="1">
                <a:latin typeface="Times New Roman"/>
                <a:ea typeface="Times New Roman"/>
                <a:cs typeface="Times New Roman"/>
                <a:sym typeface="Times New Roman"/>
              </a:rPr>
              <a:t>in </a:t>
            </a:r>
            <a:r>
              <a:t>newNode</a:t>
            </a:r>
            <a:endParaRPr>
              <a:latin typeface="Times New Roman"/>
              <a:ea typeface="Times New Roman"/>
              <a:cs typeface="Times New Roman"/>
              <a:sym typeface="Times New Roman"/>
            </a:endParaRPr>
          </a:p>
          <a:p>
            <a:pPr marL="382904" defTabSz="457200">
              <a:spcBef>
                <a:spcPts val="600"/>
              </a:spcBef>
              <a:defRPr sz="1900" i="1">
                <a:latin typeface="Times New Roman"/>
                <a:ea typeface="Times New Roman"/>
                <a:cs typeface="Times New Roman"/>
                <a:sym typeface="Times New Roman"/>
              </a:defRPr>
            </a:pPr>
            <a:r>
              <a:t>Set </a:t>
            </a:r>
            <a:r>
              <a:rPr i="0">
                <a:latin typeface="+mj-lt"/>
                <a:ea typeface="+mj-ea"/>
                <a:cs typeface="+mj-cs"/>
                <a:sym typeface="Arial"/>
              </a:rPr>
              <a:t>newNode</a:t>
            </a:r>
            <a:r>
              <a:t>’s link to </a:t>
            </a:r>
            <a:r>
              <a:rPr i="0">
                <a:latin typeface="+mj-lt"/>
                <a:ea typeface="+mj-ea"/>
                <a:cs typeface="+mj-cs"/>
                <a:sym typeface="Arial"/>
              </a:rPr>
              <a:t>firstNode</a:t>
            </a:r>
          </a:p>
          <a:p>
            <a:pPr marL="382904" defTabSz="457200">
              <a:spcBef>
                <a:spcPts val="600"/>
              </a:spcBef>
              <a:defRPr sz="1900"/>
            </a:pPr>
            <a:r>
              <a:rPr i="1">
                <a:latin typeface="Times New Roman"/>
                <a:ea typeface="Times New Roman"/>
                <a:cs typeface="Times New Roman"/>
                <a:sym typeface="Times New Roman"/>
              </a:rPr>
              <a:t>Set </a:t>
            </a:r>
            <a:r>
              <a:t>firstNode </a:t>
            </a:r>
            <a:r>
              <a:rPr i="1">
                <a:latin typeface="Times New Roman"/>
                <a:ea typeface="Times New Roman"/>
                <a:cs typeface="Times New Roman"/>
                <a:sym typeface="Times New Roman"/>
              </a:rPr>
              <a:t>to </a:t>
            </a:r>
            <a:r>
              <a:t>newNode</a:t>
            </a:r>
          </a:p>
        </p:txBody>
      </p:sp>
      <p:pic>
        <p:nvPicPr>
          <p:cNvPr id="65" name="A diagram illustrates adding a node to the beginning of a chain. A chain of nodes and a new node." descr="A diagram illustrates adding a node to the beginning of a chain. A chain of nodes and a new node."/>
          <p:cNvPicPr>
            <a:picLocks noChangeAspect="1"/>
          </p:cNvPicPr>
          <p:nvPr/>
        </p:nvPicPr>
        <p:blipFill>
          <a:blip r:embed="rId2">
            <a:extLst/>
          </a:blip>
          <a:stretch>
            <a:fillRect/>
          </a:stretch>
        </p:blipFill>
        <p:spPr>
          <a:xfrm>
            <a:off x="354741" y="3289145"/>
            <a:ext cx="3451202" cy="2472541"/>
          </a:xfrm>
          <a:prstGeom prst="rect">
            <a:avLst/>
          </a:prstGeom>
          <a:ln w="12700">
            <a:miter lim="400000"/>
          </a:ln>
        </p:spPr>
      </p:pic>
      <p:pic>
        <p:nvPicPr>
          <p:cNvPr id="66" name="A diagram illustrates adding a node to the beginning of a chain. After adding the new node to the beginning of the chain." descr="A diagram illustrates adding a node to the beginning of a chain. After adding the new node to the beginning of the chain."/>
          <p:cNvPicPr>
            <a:picLocks noChangeAspect="1"/>
          </p:cNvPicPr>
          <p:nvPr/>
        </p:nvPicPr>
        <p:blipFill>
          <a:blip r:embed="rId3">
            <a:extLst/>
          </a:blip>
          <a:stretch>
            <a:fillRect/>
          </a:stretch>
        </p:blipFill>
        <p:spPr>
          <a:xfrm>
            <a:off x="4572000" y="3289145"/>
            <a:ext cx="4324428" cy="2390791"/>
          </a:xfrm>
          <a:prstGeom prst="rect">
            <a:avLst/>
          </a:prstGeom>
          <a:ln w="12700">
            <a:miter lim="400000"/>
          </a:ln>
        </p:spPr>
      </p:pic>
      <p:sp>
        <p:nvSpPr>
          <p:cNvPr id="67" name="FIGURE 12-2 Adding a node to the beginning of a chain"/>
          <p:cNvSpPr txBox="1"/>
          <p:nvPr/>
        </p:nvSpPr>
        <p:spPr>
          <a:xfrm>
            <a:off x="354741" y="5885001"/>
            <a:ext cx="8658038" cy="421393"/>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defRPr sz="2400" b="1">
                <a:solidFill>
                  <a:srgbClr val="007FA3"/>
                </a:solidFill>
                <a:latin typeface="Times New Roman"/>
                <a:ea typeface="Times New Roman"/>
                <a:cs typeface="Times New Roman"/>
                <a:sym typeface="Times New Roman"/>
              </a:defRPr>
            </a:lvl1pPr>
          </a:lstStyle>
          <a:p>
            <a:r>
              <a:t>FIGURE 12-2 Adding a node to the beginning of a chain</a:t>
            </a: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Title 1"/>
          <p:cNvSpPr txBox="1">
            <a:spLocks noGrp="1"/>
          </p:cNvSpPr>
          <p:nvPr>
            <p:ph type="title"/>
          </p:nvPr>
        </p:nvSpPr>
        <p:spPr>
          <a:prstGeom prst="rect">
            <a:avLst/>
          </a:prstGeom>
        </p:spPr>
        <p:txBody>
          <a:bodyPr>
            <a:normAutofit fontScale="90000"/>
          </a:bodyPr>
          <a:lstStyle/>
          <a:p>
            <a:r>
              <a:t>Adding a Node</a:t>
            </a:r>
          </a:p>
        </p:txBody>
      </p:sp>
      <p:sp>
        <p:nvSpPr>
          <p:cNvPr id="70" name="Text Placeholder 2"/>
          <p:cNvSpPr txBox="1">
            <a:spLocks noGrp="1"/>
          </p:cNvSpPr>
          <p:nvPr>
            <p:ph type="body" sz="quarter" idx="1"/>
          </p:nvPr>
        </p:nvSpPr>
        <p:spPr>
          <a:xfrm>
            <a:off x="249435" y="807814"/>
            <a:ext cx="8229601" cy="581002"/>
          </a:xfrm>
          <a:prstGeom prst="rect">
            <a:avLst/>
          </a:prstGeom>
        </p:spPr>
        <p:txBody>
          <a:bodyPr/>
          <a:lstStyle>
            <a:lvl1pPr defTabSz="493776">
              <a:defRPr sz="1944"/>
            </a:lvl1pPr>
          </a:lstStyle>
          <a:p>
            <a:r>
              <a:t>Pseudocode to add a node to a chain between two existing, consecutive nodes</a:t>
            </a:r>
          </a:p>
        </p:txBody>
      </p:sp>
      <p:sp>
        <p:nvSpPr>
          <p:cNvPr id="71" name="newNode references the new node…"/>
          <p:cNvSpPr txBox="1"/>
          <p:nvPr/>
        </p:nvSpPr>
        <p:spPr>
          <a:xfrm>
            <a:off x="443971" y="2116188"/>
            <a:ext cx="6494499" cy="2212248"/>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marR="5511889" defTabSz="457200">
              <a:spcBef>
                <a:spcPts val="200"/>
              </a:spcBef>
              <a:defRPr sz="1900" i="1">
                <a:latin typeface="Times New Roman"/>
                <a:ea typeface="Times New Roman"/>
                <a:cs typeface="Times New Roman"/>
                <a:sym typeface="Times New Roman"/>
              </a:defRPr>
            </a:pPr>
            <a:r>
              <a:rPr i="0">
                <a:latin typeface="+mj-lt"/>
                <a:ea typeface="+mj-ea"/>
                <a:cs typeface="+mj-cs"/>
                <a:sym typeface="Arial"/>
              </a:rPr>
              <a:t>newNode </a:t>
            </a:r>
            <a:r>
              <a:t>references the new node </a:t>
            </a:r>
          </a:p>
          <a:p>
            <a:pPr marR="5511889" defTabSz="457200">
              <a:spcBef>
                <a:spcPts val="200"/>
              </a:spcBef>
              <a:defRPr sz="1900" i="1">
                <a:latin typeface="Times New Roman"/>
                <a:ea typeface="Times New Roman"/>
                <a:cs typeface="Times New Roman"/>
                <a:sym typeface="Times New Roman"/>
              </a:defRPr>
            </a:pPr>
            <a:r>
              <a:t>Place </a:t>
            </a:r>
            <a:r>
              <a:rPr i="0">
                <a:latin typeface="+mj-lt"/>
                <a:ea typeface="+mj-ea"/>
                <a:cs typeface="+mj-cs"/>
                <a:sym typeface="Arial"/>
              </a:rPr>
              <a:t>newEntry </a:t>
            </a:r>
            <a:r>
              <a:t>in </a:t>
            </a:r>
            <a:r>
              <a:rPr i="0">
                <a:latin typeface="+mj-lt"/>
                <a:ea typeface="+mj-ea"/>
                <a:cs typeface="+mj-cs"/>
                <a:sym typeface="Arial"/>
              </a:rPr>
              <a:t>newNode</a:t>
            </a:r>
            <a:endParaRPr i="0"/>
          </a:p>
          <a:p>
            <a:pPr marR="5511889" defTabSz="457200">
              <a:spcBef>
                <a:spcPts val="200"/>
              </a:spcBef>
              <a:defRPr sz="1900" i="1">
                <a:latin typeface="Times New Roman"/>
                <a:ea typeface="Times New Roman"/>
                <a:cs typeface="Times New Roman"/>
                <a:sym typeface="Times New Roman"/>
              </a:defRPr>
            </a:pPr>
            <a:r>
              <a:t>Let</a:t>
            </a:r>
            <a:r>
              <a:rPr spc="-229"/>
              <a:t> </a:t>
            </a:r>
            <a:r>
              <a:rPr i="0">
                <a:latin typeface="+mj-lt"/>
                <a:ea typeface="+mj-ea"/>
                <a:cs typeface="+mj-cs"/>
                <a:sym typeface="Arial"/>
              </a:rPr>
              <a:t>nodeBefore</a:t>
            </a:r>
            <a:r>
              <a:rPr i="0" spc="-229">
                <a:latin typeface="+mj-lt"/>
                <a:ea typeface="+mj-ea"/>
                <a:cs typeface="+mj-cs"/>
                <a:sym typeface="Arial"/>
              </a:rPr>
              <a:t> </a:t>
            </a:r>
            <a:r>
              <a:rPr spc="-23"/>
              <a:t>reference</a:t>
            </a:r>
            <a:r>
              <a:rPr spc="-221"/>
              <a:t> </a:t>
            </a:r>
            <a:r>
              <a:t>the</a:t>
            </a:r>
            <a:r>
              <a:rPr spc="-221"/>
              <a:t> </a:t>
            </a:r>
            <a:r>
              <a:t>node</a:t>
            </a:r>
            <a:r>
              <a:rPr spc="-221"/>
              <a:t> </a:t>
            </a:r>
            <a:r>
              <a:t>that</a:t>
            </a:r>
            <a:r>
              <a:rPr spc="-221"/>
              <a:t> </a:t>
            </a:r>
            <a:r>
              <a:t>will</a:t>
            </a:r>
            <a:r>
              <a:rPr spc="-221"/>
              <a:t> </a:t>
            </a:r>
            <a:r>
              <a:t>be</a:t>
            </a:r>
            <a:r>
              <a:rPr spc="-221"/>
              <a:t> </a:t>
            </a:r>
            <a:r>
              <a:t>before</a:t>
            </a:r>
            <a:r>
              <a:rPr spc="-221"/>
              <a:t> </a:t>
            </a:r>
            <a:r>
              <a:t>the</a:t>
            </a:r>
            <a:r>
              <a:rPr spc="-221"/>
              <a:t> </a:t>
            </a:r>
            <a:r>
              <a:t>new</a:t>
            </a:r>
            <a:r>
              <a:rPr spc="-221"/>
              <a:t> </a:t>
            </a:r>
            <a:r>
              <a:t>node </a:t>
            </a:r>
          </a:p>
          <a:p>
            <a:pPr marR="5511889" defTabSz="457200">
              <a:spcBef>
                <a:spcPts val="200"/>
              </a:spcBef>
              <a:defRPr sz="1900" i="1">
                <a:latin typeface="Times New Roman"/>
                <a:ea typeface="Times New Roman"/>
                <a:cs typeface="Times New Roman"/>
                <a:sym typeface="Times New Roman"/>
              </a:defRPr>
            </a:pPr>
            <a:r>
              <a:t>Set </a:t>
            </a:r>
            <a:r>
              <a:rPr i="0">
                <a:latin typeface="+mj-lt"/>
                <a:ea typeface="+mj-ea"/>
                <a:cs typeface="+mj-cs"/>
                <a:sym typeface="Arial"/>
              </a:rPr>
              <a:t>nodeAfter </a:t>
            </a:r>
            <a:r>
              <a:t>to </a:t>
            </a:r>
            <a:r>
              <a:rPr i="0">
                <a:latin typeface="+mj-lt"/>
                <a:ea typeface="+mj-ea"/>
                <a:cs typeface="+mj-cs"/>
                <a:sym typeface="Arial"/>
              </a:rPr>
              <a:t>nodeBefore</a:t>
            </a:r>
            <a:r>
              <a:t>’s</a:t>
            </a:r>
            <a:r>
              <a:rPr spc="-134"/>
              <a:t> </a:t>
            </a:r>
            <a:r>
              <a:t>link</a:t>
            </a:r>
          </a:p>
          <a:p>
            <a:pPr marR="5511889" defTabSz="457200">
              <a:spcBef>
                <a:spcPts val="200"/>
              </a:spcBef>
              <a:defRPr sz="1900" i="1">
                <a:latin typeface="Times New Roman"/>
                <a:ea typeface="Times New Roman"/>
                <a:cs typeface="Times New Roman"/>
                <a:sym typeface="Times New Roman"/>
              </a:defRPr>
            </a:pPr>
            <a:r>
              <a:t>Set </a:t>
            </a:r>
            <a:r>
              <a:rPr i="0">
                <a:latin typeface="+mj-lt"/>
                <a:ea typeface="+mj-ea"/>
                <a:cs typeface="+mj-cs"/>
                <a:sym typeface="Arial"/>
              </a:rPr>
              <a:t>newNode</a:t>
            </a:r>
            <a:r>
              <a:t>’s link to </a:t>
            </a:r>
            <a:r>
              <a:rPr i="0">
                <a:latin typeface="+mj-lt"/>
                <a:ea typeface="+mj-ea"/>
                <a:cs typeface="+mj-cs"/>
                <a:sym typeface="Arial"/>
              </a:rPr>
              <a:t>nodeAfter</a:t>
            </a:r>
          </a:p>
          <a:p>
            <a:pPr marR="5511889" defTabSz="457200">
              <a:spcBef>
                <a:spcPts val="200"/>
              </a:spcBef>
              <a:defRPr sz="1900" i="1">
                <a:latin typeface="Times New Roman"/>
                <a:ea typeface="Times New Roman"/>
                <a:cs typeface="Times New Roman"/>
                <a:sym typeface="Times New Roman"/>
              </a:defRPr>
            </a:pPr>
            <a:r>
              <a:t>Set </a:t>
            </a:r>
            <a:r>
              <a:rPr i="0">
                <a:latin typeface="+mj-lt"/>
                <a:ea typeface="+mj-ea"/>
                <a:cs typeface="+mj-cs"/>
                <a:sym typeface="Arial"/>
              </a:rPr>
              <a:t>nodeBefore</a:t>
            </a:r>
            <a:r>
              <a:t>’s link to </a:t>
            </a:r>
            <a:r>
              <a:rPr i="0">
                <a:latin typeface="+mj-lt"/>
                <a:ea typeface="+mj-ea"/>
                <a:cs typeface="+mj-cs"/>
                <a:sym typeface="Arial"/>
              </a:rPr>
              <a:t>newNode</a:t>
            </a: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itle 1"/>
          <p:cNvSpPr txBox="1">
            <a:spLocks noGrp="1"/>
          </p:cNvSpPr>
          <p:nvPr>
            <p:ph type="title"/>
          </p:nvPr>
        </p:nvSpPr>
        <p:spPr>
          <a:prstGeom prst="rect">
            <a:avLst/>
          </a:prstGeom>
        </p:spPr>
        <p:txBody>
          <a:bodyPr>
            <a:normAutofit fontScale="90000"/>
          </a:bodyPr>
          <a:lstStyle/>
          <a:p>
            <a:r>
              <a:t>Adding a Node</a:t>
            </a:r>
          </a:p>
        </p:txBody>
      </p:sp>
      <p:sp>
        <p:nvSpPr>
          <p:cNvPr id="74" name="FIGURE 12-3 Adding a node between two adjacent nodes"/>
          <p:cNvSpPr txBox="1">
            <a:spLocks noGrp="1"/>
          </p:cNvSpPr>
          <p:nvPr>
            <p:ph type="body" sz="quarter" idx="1"/>
          </p:nvPr>
        </p:nvSpPr>
        <p:spPr>
          <a:prstGeom prst="rect">
            <a:avLst/>
          </a:prstGeom>
        </p:spPr>
        <p:txBody>
          <a:bodyPr/>
          <a:lstStyle>
            <a:lvl1pPr defTabSz="530351">
              <a:defRPr sz="2551"/>
            </a:lvl1pPr>
          </a:lstStyle>
          <a:p>
            <a:r>
              <a:t>FIGURE 12-3 Adding a node between two adjacent nodes</a:t>
            </a:r>
          </a:p>
        </p:txBody>
      </p:sp>
      <p:pic>
        <p:nvPicPr>
          <p:cNvPr id="75" name="A diagram illustrates adding a node between 2 adjacent nodes.A chain of nodes and a new node." descr="A diagram illustrates adding a node between 2 adjacent nodes.A chain of nodes and a new node."/>
          <p:cNvPicPr>
            <a:picLocks noChangeAspect="1"/>
          </p:cNvPicPr>
          <p:nvPr/>
        </p:nvPicPr>
        <p:blipFill>
          <a:blip r:embed="rId2">
            <a:extLst/>
          </a:blip>
          <a:stretch>
            <a:fillRect/>
          </a:stretch>
        </p:blipFill>
        <p:spPr>
          <a:xfrm>
            <a:off x="1286936" y="873134"/>
            <a:ext cx="5687079" cy="2295143"/>
          </a:xfrm>
          <a:prstGeom prst="rect">
            <a:avLst/>
          </a:prstGeom>
          <a:ln w="12700">
            <a:miter lim="400000"/>
          </a:ln>
        </p:spPr>
      </p:pic>
      <p:pic>
        <p:nvPicPr>
          <p:cNvPr id="76" name="A diagram illustrates adding a node between 2 adjacent nodes.After adding the new node between the adjacent nodes." descr="A diagram illustrates adding a node between 2 adjacent nodes.After adding the new node between the adjacent nodes."/>
          <p:cNvPicPr>
            <a:picLocks noChangeAspect="1"/>
          </p:cNvPicPr>
          <p:nvPr/>
        </p:nvPicPr>
        <p:blipFill>
          <a:blip r:embed="rId3">
            <a:extLst/>
          </a:blip>
          <a:stretch>
            <a:fillRect/>
          </a:stretch>
        </p:blipFill>
        <p:spPr>
          <a:xfrm>
            <a:off x="1286936" y="3535873"/>
            <a:ext cx="5852822" cy="2295143"/>
          </a:xfrm>
          <a:prstGeom prst="rect">
            <a:avLst/>
          </a:prstGeom>
          <a:ln w="12700">
            <a:miter lim="400000"/>
          </a:ln>
        </p:spPr>
      </p:pic>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1"/>
          <p:cNvSpPr txBox="1">
            <a:spLocks noGrp="1"/>
          </p:cNvSpPr>
          <p:nvPr>
            <p:ph type="title"/>
          </p:nvPr>
        </p:nvSpPr>
        <p:spPr>
          <a:prstGeom prst="rect">
            <a:avLst/>
          </a:prstGeom>
        </p:spPr>
        <p:txBody>
          <a:bodyPr>
            <a:normAutofit fontScale="90000"/>
          </a:bodyPr>
          <a:lstStyle/>
          <a:p>
            <a:r>
              <a:t>Adding a Node</a:t>
            </a:r>
          </a:p>
        </p:txBody>
      </p:sp>
      <p:sp>
        <p:nvSpPr>
          <p:cNvPr id="79" name="Text Placeholder 2"/>
          <p:cNvSpPr txBox="1">
            <a:spLocks noGrp="1"/>
          </p:cNvSpPr>
          <p:nvPr>
            <p:ph type="body" sz="quarter" idx="1"/>
          </p:nvPr>
        </p:nvSpPr>
        <p:spPr>
          <a:xfrm>
            <a:off x="249435" y="916115"/>
            <a:ext cx="8229601" cy="581001"/>
          </a:xfrm>
          <a:prstGeom prst="rect">
            <a:avLst/>
          </a:prstGeom>
        </p:spPr>
        <p:txBody>
          <a:bodyPr>
            <a:normAutofit fontScale="92500" lnSpcReduction="10000"/>
          </a:bodyPr>
          <a:lstStyle>
            <a:lvl1pPr defTabSz="749808">
              <a:defRPr sz="2952"/>
            </a:lvl1pPr>
          </a:lstStyle>
          <a:p>
            <a:r>
              <a:t>Steps to add a node at the end of a chain.</a:t>
            </a:r>
          </a:p>
        </p:txBody>
      </p:sp>
      <p:sp>
        <p:nvSpPr>
          <p:cNvPr id="80" name="newNode references a new instance of Node…"/>
          <p:cNvSpPr txBox="1"/>
          <p:nvPr/>
        </p:nvSpPr>
        <p:spPr>
          <a:xfrm>
            <a:off x="1772338" y="2295430"/>
            <a:ext cx="5183795" cy="17424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marL="382904" defTabSz="457200">
              <a:spcBef>
                <a:spcPts val="500"/>
              </a:spcBef>
              <a:defRPr sz="1900" i="1">
                <a:latin typeface="Times New Roman"/>
                <a:ea typeface="Times New Roman"/>
                <a:cs typeface="Times New Roman"/>
                <a:sym typeface="Times New Roman"/>
              </a:defRPr>
            </a:pPr>
            <a:r>
              <a:rPr i="0">
                <a:latin typeface="+mj-lt"/>
                <a:ea typeface="+mj-ea"/>
                <a:cs typeface="+mj-cs"/>
                <a:sym typeface="Arial"/>
              </a:rPr>
              <a:t>newNode </a:t>
            </a:r>
            <a:r>
              <a:t>references a new instance of </a:t>
            </a:r>
            <a:r>
              <a:rPr i="0">
                <a:latin typeface="+mj-lt"/>
                <a:ea typeface="+mj-ea"/>
                <a:cs typeface="+mj-cs"/>
                <a:sym typeface="Arial"/>
              </a:rPr>
              <a:t>Node</a:t>
            </a:r>
            <a:endParaRPr i="0"/>
          </a:p>
          <a:p>
            <a:pPr marL="382904" defTabSz="457200">
              <a:spcBef>
                <a:spcPts val="500"/>
              </a:spcBef>
              <a:defRPr sz="1900"/>
            </a:pPr>
            <a:r>
              <a:rPr i="1">
                <a:latin typeface="Times New Roman"/>
                <a:ea typeface="Times New Roman"/>
                <a:cs typeface="Times New Roman"/>
                <a:sym typeface="Times New Roman"/>
              </a:rPr>
              <a:t>Place </a:t>
            </a:r>
            <a:r>
              <a:t>newEntry </a:t>
            </a:r>
            <a:r>
              <a:rPr i="1">
                <a:latin typeface="Times New Roman"/>
                <a:ea typeface="Times New Roman"/>
                <a:cs typeface="Times New Roman"/>
                <a:sym typeface="Times New Roman"/>
              </a:rPr>
              <a:t>in </a:t>
            </a:r>
            <a:r>
              <a:t>newNode</a:t>
            </a:r>
            <a:endParaRPr>
              <a:latin typeface="Times New Roman"/>
              <a:ea typeface="Times New Roman"/>
              <a:cs typeface="Times New Roman"/>
              <a:sym typeface="Times New Roman"/>
            </a:endParaRPr>
          </a:p>
          <a:p>
            <a:pPr marL="382904" defTabSz="457200">
              <a:spcBef>
                <a:spcPts val="500"/>
              </a:spcBef>
              <a:defRPr sz="1900" i="1">
                <a:latin typeface="Times New Roman"/>
                <a:ea typeface="Times New Roman"/>
                <a:cs typeface="Times New Roman"/>
                <a:sym typeface="Times New Roman"/>
              </a:defRPr>
            </a:pPr>
            <a:r>
              <a:t>Locate the last node in the chain</a:t>
            </a:r>
          </a:p>
          <a:p>
            <a:pPr marL="382904" defTabSz="457200">
              <a:spcBef>
                <a:spcPts val="500"/>
              </a:spcBef>
              <a:defRPr sz="1900" i="1">
                <a:latin typeface="Times New Roman"/>
                <a:ea typeface="Times New Roman"/>
                <a:cs typeface="Times New Roman"/>
                <a:sym typeface="Times New Roman"/>
              </a:defRPr>
            </a:pPr>
            <a:r>
              <a:t>Place the address of </a:t>
            </a:r>
            <a:r>
              <a:rPr i="0">
                <a:latin typeface="+mj-lt"/>
                <a:ea typeface="+mj-ea"/>
                <a:cs typeface="+mj-cs"/>
                <a:sym typeface="Arial"/>
              </a:rPr>
              <a:t>newNode </a:t>
            </a:r>
            <a:r>
              <a:t>in this last node</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itle 1"/>
          <p:cNvSpPr txBox="1">
            <a:spLocks noGrp="1"/>
          </p:cNvSpPr>
          <p:nvPr>
            <p:ph type="title"/>
          </p:nvPr>
        </p:nvSpPr>
        <p:spPr>
          <a:prstGeom prst="rect">
            <a:avLst/>
          </a:prstGeom>
        </p:spPr>
        <p:txBody>
          <a:bodyPr>
            <a:normAutofit fontScale="90000"/>
          </a:bodyPr>
          <a:lstStyle/>
          <a:p>
            <a:r>
              <a:t>Adding a Node</a:t>
            </a:r>
          </a:p>
        </p:txBody>
      </p:sp>
      <p:sp>
        <p:nvSpPr>
          <p:cNvPr id="83" name="FIGURE 12-4 Adding a node to the end of a chain"/>
          <p:cNvSpPr txBox="1">
            <a:spLocks noGrp="1"/>
          </p:cNvSpPr>
          <p:nvPr>
            <p:ph type="body" sz="quarter" idx="1"/>
          </p:nvPr>
        </p:nvSpPr>
        <p:spPr>
          <a:prstGeom prst="rect">
            <a:avLst/>
          </a:prstGeom>
        </p:spPr>
        <p:txBody>
          <a:bodyPr>
            <a:normAutofit fontScale="92500" lnSpcReduction="10000"/>
          </a:bodyPr>
          <a:lstStyle>
            <a:lvl1pPr defTabSz="612648">
              <a:defRPr sz="2948"/>
            </a:lvl1pPr>
          </a:lstStyle>
          <a:p>
            <a:r>
              <a:t>FIGURE 12-4 Adding a node to the end of a chain</a:t>
            </a:r>
          </a:p>
        </p:txBody>
      </p:sp>
      <p:pic>
        <p:nvPicPr>
          <p:cNvPr id="84" name="An illustration represents the addition of a node to the end of a chain.A chain of nodes and a new node." descr="An illustration represents the addition of a node to the end of a chain.A chain of nodes and a new node."/>
          <p:cNvPicPr>
            <a:picLocks noChangeAspect="1"/>
          </p:cNvPicPr>
          <p:nvPr/>
        </p:nvPicPr>
        <p:blipFill>
          <a:blip r:embed="rId2">
            <a:extLst/>
          </a:blip>
          <a:stretch>
            <a:fillRect/>
          </a:stretch>
        </p:blipFill>
        <p:spPr>
          <a:xfrm>
            <a:off x="602440" y="807814"/>
            <a:ext cx="7807554" cy="1466705"/>
          </a:xfrm>
          <a:prstGeom prst="rect">
            <a:avLst/>
          </a:prstGeom>
          <a:ln w="12700">
            <a:miter lim="400000"/>
          </a:ln>
        </p:spPr>
      </p:pic>
      <p:pic>
        <p:nvPicPr>
          <p:cNvPr id="85" name="An illustration represents the addition of a node to the end of a chain.After locating the last node." descr="An illustration represents the addition of a node to the end of a chain.After locating the last node."/>
          <p:cNvPicPr>
            <a:picLocks noChangeAspect="1"/>
          </p:cNvPicPr>
          <p:nvPr/>
        </p:nvPicPr>
        <p:blipFill>
          <a:blip r:embed="rId3">
            <a:extLst/>
          </a:blip>
          <a:stretch>
            <a:fillRect/>
          </a:stretch>
        </p:blipFill>
        <p:spPr>
          <a:xfrm>
            <a:off x="518525" y="2586063"/>
            <a:ext cx="6688554" cy="1466705"/>
          </a:xfrm>
          <a:prstGeom prst="rect">
            <a:avLst/>
          </a:prstGeom>
          <a:ln w="12700">
            <a:miter lim="400000"/>
          </a:ln>
        </p:spPr>
      </p:pic>
      <p:pic>
        <p:nvPicPr>
          <p:cNvPr id="86" name="An illustration represents the addition of a node to the end of a chain. After adding the new node to the end of the chain." descr="An illustration represents the addition of a node to the end of a chain. After adding the new node to the end of the chain."/>
          <p:cNvPicPr>
            <a:picLocks noChangeAspect="1"/>
          </p:cNvPicPr>
          <p:nvPr/>
        </p:nvPicPr>
        <p:blipFill>
          <a:blip r:embed="rId4">
            <a:extLst/>
          </a:blip>
          <a:stretch>
            <a:fillRect/>
          </a:stretch>
        </p:blipFill>
        <p:spPr>
          <a:xfrm>
            <a:off x="518525" y="4346983"/>
            <a:ext cx="6539446" cy="1466705"/>
          </a:xfrm>
          <a:prstGeom prst="rect">
            <a:avLst/>
          </a:prstGeom>
          <a:ln w="12700">
            <a:miter lim="400000"/>
          </a:ln>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1"/>
          <p:cNvSpPr txBox="1">
            <a:spLocks noGrp="1"/>
          </p:cNvSpPr>
          <p:nvPr>
            <p:ph type="title"/>
          </p:nvPr>
        </p:nvSpPr>
        <p:spPr>
          <a:xfrm>
            <a:off x="190813" y="96971"/>
            <a:ext cx="8953187" cy="816042"/>
          </a:xfrm>
          <a:prstGeom prst="rect">
            <a:avLst/>
          </a:prstGeom>
        </p:spPr>
        <p:txBody>
          <a:bodyPr/>
          <a:lstStyle>
            <a:lvl1pPr defTabSz="813816">
              <a:defRPr sz="3916"/>
            </a:lvl1pPr>
          </a:lstStyle>
          <a:p>
            <a:r>
              <a:rPr dirty="0"/>
              <a:t>Removing a Node</a:t>
            </a:r>
          </a:p>
        </p:txBody>
      </p:sp>
      <p:sp>
        <p:nvSpPr>
          <p:cNvPr id="89" name="Content Placeholder 2"/>
          <p:cNvSpPr txBox="1">
            <a:spLocks noGrp="1"/>
          </p:cNvSpPr>
          <p:nvPr>
            <p:ph type="body" idx="1"/>
          </p:nvPr>
        </p:nvSpPr>
        <p:spPr>
          <a:prstGeom prst="rect">
            <a:avLst/>
          </a:prstGeom>
        </p:spPr>
        <p:txBody>
          <a:bodyPr/>
          <a:lstStyle/>
          <a:p>
            <a:r>
              <a:t>Possible cases</a:t>
            </a:r>
          </a:p>
          <a:p>
            <a:pPr lvl="1"/>
            <a:r>
              <a:t>Removing the first node</a:t>
            </a:r>
          </a:p>
          <a:p>
            <a:pPr lvl="1"/>
            <a:r>
              <a:t>Removing a node other than first one</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Title 1"/>
          <p:cNvSpPr txBox="1">
            <a:spLocks noGrp="1"/>
          </p:cNvSpPr>
          <p:nvPr>
            <p:ph type="title"/>
          </p:nvPr>
        </p:nvSpPr>
        <p:spPr>
          <a:prstGeom prst="rect">
            <a:avLst/>
          </a:prstGeom>
        </p:spPr>
        <p:txBody>
          <a:bodyPr>
            <a:normAutofit fontScale="90000"/>
          </a:bodyPr>
          <a:lstStyle/>
          <a:p>
            <a:r>
              <a:t>Removing a Node</a:t>
            </a:r>
          </a:p>
        </p:txBody>
      </p:sp>
      <p:sp>
        <p:nvSpPr>
          <p:cNvPr id="92" name="Text Placeholder 2"/>
          <p:cNvSpPr txBox="1">
            <a:spLocks noGrp="1"/>
          </p:cNvSpPr>
          <p:nvPr>
            <p:ph type="body" sz="quarter" idx="1"/>
          </p:nvPr>
        </p:nvSpPr>
        <p:spPr>
          <a:xfrm>
            <a:off x="249435" y="807814"/>
            <a:ext cx="8229601" cy="581002"/>
          </a:xfrm>
          <a:prstGeom prst="rect">
            <a:avLst/>
          </a:prstGeom>
        </p:spPr>
        <p:txBody>
          <a:bodyPr>
            <a:normAutofit fontScale="92500" lnSpcReduction="10000"/>
          </a:bodyPr>
          <a:lstStyle>
            <a:lvl1pPr defTabSz="749808">
              <a:defRPr sz="2952"/>
            </a:lvl1pPr>
          </a:lstStyle>
          <a:p>
            <a:r>
              <a:t>Steps for removing the first node.</a:t>
            </a:r>
          </a:p>
        </p:txBody>
      </p:sp>
      <p:sp>
        <p:nvSpPr>
          <p:cNvPr id="93" name="Set firstNode to the link in the first node; firstNode now either references the second node or is null if the chain had only one node.…"/>
          <p:cNvSpPr txBox="1"/>
          <p:nvPr/>
        </p:nvSpPr>
        <p:spPr>
          <a:xfrm>
            <a:off x="249435" y="1388815"/>
            <a:ext cx="7808278" cy="1319834"/>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593844" marR="480059" indent="-593845" defTabSz="457200">
              <a:spcBef>
                <a:spcPts val="700"/>
              </a:spcBef>
              <a:defRPr sz="1950" i="1">
                <a:latin typeface="Times New Roman"/>
                <a:ea typeface="Times New Roman"/>
                <a:cs typeface="Times New Roman"/>
                <a:sym typeface="Times New Roman"/>
              </a:defRPr>
            </a:pPr>
            <a:r>
              <a:t>Set</a:t>
            </a:r>
            <a:r>
              <a:rPr spc="-65"/>
              <a:t> </a:t>
            </a:r>
            <a:r>
              <a:rPr i="0">
                <a:latin typeface="+mj-lt"/>
                <a:ea typeface="+mj-ea"/>
                <a:cs typeface="+mj-cs"/>
                <a:sym typeface="Arial"/>
              </a:rPr>
              <a:t>firstNode</a:t>
            </a:r>
            <a:r>
              <a:rPr i="0" spc="-186">
                <a:latin typeface="+mj-lt"/>
                <a:ea typeface="+mj-ea"/>
                <a:cs typeface="+mj-cs"/>
                <a:sym typeface="Arial"/>
              </a:rPr>
              <a:t> </a:t>
            </a:r>
            <a:r>
              <a:t>to</a:t>
            </a:r>
            <a:r>
              <a:rPr spc="-56"/>
              <a:t> </a:t>
            </a:r>
            <a:r>
              <a:t>the</a:t>
            </a:r>
            <a:r>
              <a:rPr spc="-56"/>
              <a:t> </a:t>
            </a:r>
            <a:r>
              <a:t>link</a:t>
            </a:r>
            <a:r>
              <a:rPr spc="-56"/>
              <a:t> </a:t>
            </a:r>
            <a:r>
              <a:t>in</a:t>
            </a:r>
            <a:r>
              <a:rPr spc="-56"/>
              <a:t> </a:t>
            </a:r>
            <a:r>
              <a:t>the</a:t>
            </a:r>
            <a:r>
              <a:rPr spc="-56"/>
              <a:t> </a:t>
            </a:r>
            <a:r>
              <a:rPr spc="-32"/>
              <a:t>first</a:t>
            </a:r>
            <a:r>
              <a:rPr spc="-56"/>
              <a:t> </a:t>
            </a:r>
            <a:r>
              <a:t>node;</a:t>
            </a:r>
            <a:r>
              <a:rPr spc="-65"/>
              <a:t> </a:t>
            </a:r>
            <a:r>
              <a:rPr i="0">
                <a:latin typeface="+mj-lt"/>
                <a:ea typeface="+mj-ea"/>
                <a:cs typeface="+mj-cs"/>
                <a:sym typeface="Arial"/>
              </a:rPr>
              <a:t>firstNode</a:t>
            </a:r>
            <a:r>
              <a:rPr i="0" spc="-186">
                <a:latin typeface="+mj-lt"/>
                <a:ea typeface="+mj-ea"/>
                <a:cs typeface="+mj-cs"/>
                <a:sym typeface="Arial"/>
              </a:rPr>
              <a:t> </a:t>
            </a:r>
            <a:r>
              <a:t>now</a:t>
            </a:r>
            <a:r>
              <a:rPr spc="-56"/>
              <a:t> </a:t>
            </a:r>
            <a:r>
              <a:t>either</a:t>
            </a:r>
            <a:r>
              <a:rPr spc="-56"/>
              <a:t> </a:t>
            </a:r>
            <a:r>
              <a:rPr spc="-24"/>
              <a:t>references</a:t>
            </a:r>
            <a:r>
              <a:rPr spc="-56"/>
              <a:t> </a:t>
            </a:r>
            <a:r>
              <a:t>the</a:t>
            </a:r>
            <a:r>
              <a:rPr spc="-56"/>
              <a:t> </a:t>
            </a:r>
            <a:r>
              <a:t>second</a:t>
            </a:r>
            <a:r>
              <a:rPr spc="-56"/>
              <a:t> </a:t>
            </a:r>
            <a:r>
              <a:t>node</a:t>
            </a:r>
            <a:r>
              <a:rPr spc="-56"/>
              <a:t> </a:t>
            </a:r>
            <a:r>
              <a:t>or is </a:t>
            </a:r>
            <a:r>
              <a:rPr i="0">
                <a:latin typeface="+mj-lt"/>
                <a:ea typeface="+mj-ea"/>
                <a:cs typeface="+mj-cs"/>
                <a:sym typeface="Arial"/>
              </a:rPr>
              <a:t>null </a:t>
            </a:r>
            <a:r>
              <a:t>if the chain had only one</a:t>
            </a:r>
            <a:r>
              <a:rPr spc="-211"/>
              <a:t> </a:t>
            </a:r>
            <a:r>
              <a:t>node.</a:t>
            </a:r>
          </a:p>
          <a:p>
            <a:pPr marL="593844" marR="1009650" indent="-593845" defTabSz="457200">
              <a:spcBef>
                <a:spcPts val="700"/>
              </a:spcBef>
              <a:defRPr sz="1950" i="1">
                <a:latin typeface="Times New Roman"/>
                <a:ea typeface="Times New Roman"/>
                <a:cs typeface="Times New Roman"/>
                <a:sym typeface="Times New Roman"/>
              </a:defRPr>
            </a:pPr>
            <a:r>
              <a:t>Since</a:t>
            </a:r>
            <a:r>
              <a:rPr spc="-105"/>
              <a:t> </a:t>
            </a:r>
            <a:r>
              <a:t>all</a:t>
            </a:r>
            <a:r>
              <a:rPr spc="-105"/>
              <a:t> </a:t>
            </a:r>
            <a:r>
              <a:rPr spc="-24"/>
              <a:t>references</a:t>
            </a:r>
            <a:r>
              <a:rPr spc="-105"/>
              <a:t> </a:t>
            </a:r>
            <a:r>
              <a:t>to</a:t>
            </a:r>
            <a:r>
              <a:rPr spc="-105"/>
              <a:t> </a:t>
            </a:r>
            <a:r>
              <a:t>the</a:t>
            </a:r>
            <a:r>
              <a:rPr spc="-105"/>
              <a:t> </a:t>
            </a:r>
            <a:r>
              <a:rPr spc="-32"/>
              <a:t>first</a:t>
            </a:r>
            <a:r>
              <a:rPr spc="-105"/>
              <a:t> </a:t>
            </a:r>
            <a:r>
              <a:t>node</a:t>
            </a:r>
            <a:r>
              <a:rPr spc="-105"/>
              <a:t> </a:t>
            </a:r>
            <a:r>
              <a:t>no</a:t>
            </a:r>
            <a:r>
              <a:rPr spc="-105"/>
              <a:t> </a:t>
            </a:r>
            <a:r>
              <a:t>longer</a:t>
            </a:r>
            <a:r>
              <a:rPr spc="-105"/>
              <a:t> </a:t>
            </a:r>
            <a:r>
              <a:t>exist,</a:t>
            </a:r>
            <a:r>
              <a:rPr spc="-105"/>
              <a:t> </a:t>
            </a:r>
            <a:r>
              <a:t>the</a:t>
            </a:r>
            <a:r>
              <a:rPr spc="-105"/>
              <a:t> </a:t>
            </a:r>
            <a:r>
              <a:t>system</a:t>
            </a:r>
            <a:r>
              <a:rPr spc="-105"/>
              <a:t> </a:t>
            </a:r>
            <a:r>
              <a:t>automatically</a:t>
            </a:r>
            <a:r>
              <a:rPr spc="-105"/>
              <a:t> </a:t>
            </a:r>
            <a:r>
              <a:rPr spc="-24"/>
              <a:t>recycles </a:t>
            </a:r>
            <a:r>
              <a:t>the </a:t>
            </a:r>
            <a:r>
              <a:rPr spc="-32"/>
              <a:t>first </a:t>
            </a:r>
            <a:r>
              <a:t>node’s</a:t>
            </a:r>
            <a:r>
              <a:rPr spc="-40"/>
              <a:t> </a:t>
            </a:r>
            <a:r>
              <a:t>memory.</a:t>
            </a:r>
          </a:p>
        </p:txBody>
      </p:sp>
      <p:pic>
        <p:nvPicPr>
          <p:cNvPr id="94" name="An illustration represents the removing the first node from a chain.A chain of nodes." descr="An illustration represents the removing the first node from a chain.A chain of nodes."/>
          <p:cNvPicPr>
            <a:picLocks noChangeAspect="1"/>
          </p:cNvPicPr>
          <p:nvPr/>
        </p:nvPicPr>
        <p:blipFill>
          <a:blip r:embed="rId2">
            <a:extLst/>
          </a:blip>
          <a:stretch>
            <a:fillRect/>
          </a:stretch>
        </p:blipFill>
        <p:spPr>
          <a:xfrm>
            <a:off x="965770" y="3031295"/>
            <a:ext cx="6375608" cy="1174934"/>
          </a:xfrm>
          <a:prstGeom prst="rect">
            <a:avLst/>
          </a:prstGeom>
          <a:ln w="12700">
            <a:miter lim="400000"/>
          </a:ln>
        </p:spPr>
      </p:pic>
      <p:pic>
        <p:nvPicPr>
          <p:cNvPr id="95" name="An illustration represents the removing the first node from a chain.After removing the first node." descr="An illustration represents the removing the first node from a chain.After removing the first node."/>
          <p:cNvPicPr>
            <a:picLocks noChangeAspect="1"/>
          </p:cNvPicPr>
          <p:nvPr/>
        </p:nvPicPr>
        <p:blipFill>
          <a:blip r:embed="rId3">
            <a:extLst/>
          </a:blip>
          <a:stretch>
            <a:fillRect/>
          </a:stretch>
        </p:blipFill>
        <p:spPr>
          <a:xfrm>
            <a:off x="902971" y="4528875"/>
            <a:ext cx="5971590" cy="1292423"/>
          </a:xfrm>
          <a:prstGeom prst="rect">
            <a:avLst/>
          </a:prstGeom>
          <a:ln w="12700">
            <a:miter lim="400000"/>
          </a:ln>
        </p:spPr>
      </p:pic>
      <p:sp>
        <p:nvSpPr>
          <p:cNvPr id="96" name="FIGURE 12-5 Removing the first node from a chain"/>
          <p:cNvSpPr txBox="1"/>
          <p:nvPr/>
        </p:nvSpPr>
        <p:spPr>
          <a:xfrm>
            <a:off x="249435" y="6008316"/>
            <a:ext cx="6854538" cy="421393"/>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b="1">
                <a:solidFill>
                  <a:srgbClr val="007FA3"/>
                </a:solidFill>
                <a:latin typeface="Times New Roman"/>
                <a:ea typeface="Times New Roman"/>
                <a:cs typeface="Times New Roman"/>
                <a:sym typeface="Times New Roman"/>
              </a:defRPr>
            </a:lvl1pPr>
          </a:lstStyle>
          <a:p>
            <a:r>
              <a:t>FIGURE 12-5 Removing the first node from a chain</a:t>
            </a: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itle 1"/>
          <p:cNvSpPr txBox="1">
            <a:spLocks noGrp="1"/>
          </p:cNvSpPr>
          <p:nvPr>
            <p:ph type="title"/>
          </p:nvPr>
        </p:nvSpPr>
        <p:spPr>
          <a:prstGeom prst="rect">
            <a:avLst/>
          </a:prstGeom>
        </p:spPr>
        <p:txBody>
          <a:bodyPr>
            <a:normAutofit fontScale="90000"/>
          </a:bodyPr>
          <a:lstStyle/>
          <a:p>
            <a:r>
              <a:t>Removing a Node</a:t>
            </a:r>
          </a:p>
        </p:txBody>
      </p:sp>
      <p:sp>
        <p:nvSpPr>
          <p:cNvPr id="99" name="Text Placeholder 2"/>
          <p:cNvSpPr txBox="1">
            <a:spLocks noGrp="1"/>
          </p:cNvSpPr>
          <p:nvPr>
            <p:ph type="body" sz="quarter" idx="1"/>
          </p:nvPr>
        </p:nvSpPr>
        <p:spPr>
          <a:xfrm>
            <a:off x="249435" y="674815"/>
            <a:ext cx="8229601" cy="581001"/>
          </a:xfrm>
          <a:prstGeom prst="rect">
            <a:avLst/>
          </a:prstGeom>
        </p:spPr>
        <p:txBody>
          <a:bodyPr>
            <a:normAutofit fontScale="92500" lnSpcReduction="10000"/>
          </a:bodyPr>
          <a:lstStyle>
            <a:lvl1pPr defTabSz="749808">
              <a:defRPr sz="2952"/>
            </a:lvl1pPr>
          </a:lstStyle>
          <a:p>
            <a:r>
              <a:t>Removing a node other than the first one.</a:t>
            </a:r>
          </a:p>
        </p:txBody>
      </p:sp>
      <p:sp>
        <p:nvSpPr>
          <p:cNvPr id="100" name="Let nodeBefore reference the node before the one to be removed.…"/>
          <p:cNvSpPr txBox="1"/>
          <p:nvPr/>
        </p:nvSpPr>
        <p:spPr>
          <a:xfrm>
            <a:off x="249435" y="1535215"/>
            <a:ext cx="8319028" cy="3670662"/>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653308" indent="-653308" defTabSz="457200">
              <a:spcBef>
                <a:spcPts val="1100"/>
              </a:spcBef>
              <a:defRPr sz="1950" i="1">
                <a:latin typeface="Times New Roman"/>
                <a:ea typeface="Times New Roman"/>
                <a:cs typeface="Times New Roman"/>
                <a:sym typeface="Times New Roman"/>
              </a:defRPr>
            </a:pPr>
            <a:r>
              <a:t>Let </a:t>
            </a:r>
            <a:r>
              <a:rPr i="0">
                <a:latin typeface="+mj-lt"/>
                <a:ea typeface="+mj-ea"/>
                <a:cs typeface="+mj-cs"/>
                <a:sym typeface="Arial"/>
              </a:rPr>
              <a:t>nodeBefore </a:t>
            </a:r>
            <a:r>
              <a:t>reference the node before the one to be removed.</a:t>
            </a:r>
          </a:p>
          <a:p>
            <a:pPr marL="653308" indent="-653308" defTabSz="457200">
              <a:spcBef>
                <a:spcPts val="1100"/>
              </a:spcBef>
              <a:defRPr sz="1950" i="1">
                <a:latin typeface="Times New Roman"/>
                <a:ea typeface="Times New Roman"/>
                <a:cs typeface="Times New Roman"/>
                <a:sym typeface="Times New Roman"/>
              </a:defRPr>
            </a:pPr>
            <a:r>
              <a:t>Set </a:t>
            </a:r>
            <a:r>
              <a:rPr i="0">
                <a:latin typeface="+mj-lt"/>
                <a:ea typeface="+mj-ea"/>
                <a:cs typeface="+mj-cs"/>
                <a:sym typeface="Arial"/>
              </a:rPr>
              <a:t>nodeToRemove </a:t>
            </a:r>
            <a:r>
              <a:t>to </a:t>
            </a:r>
            <a:r>
              <a:rPr i="0">
                <a:latin typeface="+mj-lt"/>
                <a:ea typeface="+mj-ea"/>
                <a:cs typeface="+mj-cs"/>
                <a:sym typeface="Arial"/>
              </a:rPr>
              <a:t>nodeBefore</a:t>
            </a:r>
            <a:r>
              <a:t>’s link; </a:t>
            </a:r>
            <a:r>
              <a:rPr i="0">
                <a:latin typeface="+mj-lt"/>
                <a:ea typeface="+mj-ea"/>
                <a:cs typeface="+mj-cs"/>
                <a:sym typeface="Arial"/>
              </a:rPr>
              <a:t>nodeToRemove </a:t>
            </a:r>
            <a:r>
              <a:t>now references the node to be removed.</a:t>
            </a:r>
          </a:p>
          <a:p>
            <a:pPr marL="653308" marR="249554" indent="-653308" defTabSz="457200">
              <a:spcBef>
                <a:spcPts val="1100"/>
              </a:spcBef>
              <a:defRPr sz="1950" i="1">
                <a:latin typeface="Times New Roman"/>
                <a:ea typeface="Times New Roman"/>
                <a:cs typeface="Times New Roman"/>
                <a:sym typeface="Times New Roman"/>
              </a:defRPr>
            </a:pPr>
            <a:r>
              <a:t>Set </a:t>
            </a:r>
            <a:r>
              <a:rPr i="0">
                <a:latin typeface="+mj-lt"/>
                <a:ea typeface="+mj-ea"/>
                <a:cs typeface="+mj-cs"/>
                <a:sym typeface="Arial"/>
              </a:rPr>
              <a:t>nodeAfter </a:t>
            </a:r>
            <a:r>
              <a:t>to </a:t>
            </a:r>
            <a:r>
              <a:rPr i="0">
                <a:latin typeface="+mj-lt"/>
                <a:ea typeface="+mj-ea"/>
                <a:cs typeface="+mj-cs"/>
                <a:sym typeface="Arial"/>
              </a:rPr>
              <a:t>nodeToRemove</a:t>
            </a:r>
            <a:r>
              <a:t>’s link; </a:t>
            </a:r>
            <a:r>
              <a:rPr i="0">
                <a:latin typeface="+mj-lt"/>
                <a:ea typeface="+mj-ea"/>
                <a:cs typeface="+mj-cs"/>
                <a:sym typeface="Arial"/>
              </a:rPr>
              <a:t>nodeAfter </a:t>
            </a:r>
            <a:r>
              <a:t>now either references the node after the one to be removed or is </a:t>
            </a:r>
            <a:r>
              <a:rPr i="0">
                <a:latin typeface="+mj-lt"/>
                <a:ea typeface="+mj-ea"/>
                <a:cs typeface="+mj-cs"/>
                <a:sym typeface="Arial"/>
              </a:rPr>
              <a:t>null</a:t>
            </a:r>
            <a:r>
              <a:t>.</a:t>
            </a:r>
          </a:p>
          <a:p>
            <a:pPr marL="653308" marR="506730" indent="-653308" defTabSz="457200">
              <a:spcBef>
                <a:spcPts val="1100"/>
              </a:spcBef>
              <a:defRPr sz="1950" i="1">
                <a:latin typeface="Times New Roman"/>
                <a:ea typeface="Times New Roman"/>
                <a:cs typeface="Times New Roman"/>
                <a:sym typeface="Times New Roman"/>
              </a:defRPr>
            </a:pPr>
            <a:r>
              <a:t>Set</a:t>
            </a:r>
            <a:r>
              <a:rPr spc="-178"/>
              <a:t> </a:t>
            </a:r>
            <a:r>
              <a:rPr i="0">
                <a:latin typeface="+mj-lt"/>
                <a:ea typeface="+mj-ea"/>
                <a:cs typeface="+mj-cs"/>
                <a:sym typeface="Arial"/>
              </a:rPr>
              <a:t>nodeBefore</a:t>
            </a:r>
            <a:r>
              <a:t>’s</a:t>
            </a:r>
            <a:r>
              <a:rPr spc="-170"/>
              <a:t> </a:t>
            </a:r>
            <a:r>
              <a:t>link</a:t>
            </a:r>
            <a:r>
              <a:rPr spc="-170"/>
              <a:t> </a:t>
            </a:r>
            <a:r>
              <a:t>to</a:t>
            </a:r>
            <a:r>
              <a:rPr spc="-178"/>
              <a:t> </a:t>
            </a:r>
            <a:r>
              <a:rPr i="0">
                <a:latin typeface="+mj-lt"/>
                <a:ea typeface="+mj-ea"/>
                <a:cs typeface="+mj-cs"/>
                <a:sym typeface="Arial"/>
              </a:rPr>
              <a:t>nodeAfter</a:t>
            </a:r>
            <a:r>
              <a:rPr i="0"/>
              <a:t>.</a:t>
            </a:r>
            <a:r>
              <a:rPr i="0" spc="-170"/>
              <a:t> </a:t>
            </a:r>
            <a:r>
              <a:t>(</a:t>
            </a:r>
            <a:r>
              <a:rPr i="0">
                <a:latin typeface="+mj-lt"/>
                <a:ea typeface="+mj-ea"/>
                <a:cs typeface="+mj-cs"/>
                <a:sym typeface="Arial"/>
              </a:rPr>
              <a:t>nodeToRemove</a:t>
            </a:r>
            <a:r>
              <a:rPr i="0" spc="-186">
                <a:latin typeface="+mj-lt"/>
                <a:ea typeface="+mj-ea"/>
                <a:cs typeface="+mj-cs"/>
                <a:sym typeface="Arial"/>
              </a:rPr>
              <a:t> </a:t>
            </a:r>
            <a:r>
              <a:t>is</a:t>
            </a:r>
            <a:r>
              <a:rPr spc="-170"/>
              <a:t> </a:t>
            </a:r>
            <a:r>
              <a:t>now</a:t>
            </a:r>
            <a:r>
              <a:rPr spc="-170"/>
              <a:t> </a:t>
            </a:r>
            <a:r>
              <a:t>disconnected</a:t>
            </a:r>
            <a:r>
              <a:rPr spc="-170"/>
              <a:t> </a:t>
            </a:r>
            <a:r>
              <a:t>from</a:t>
            </a:r>
            <a:r>
              <a:rPr spc="-170"/>
              <a:t> </a:t>
            </a:r>
            <a:r>
              <a:t>the</a:t>
            </a:r>
            <a:r>
              <a:rPr spc="-170"/>
              <a:t> </a:t>
            </a:r>
            <a:r>
              <a:t>chain.) </a:t>
            </a:r>
          </a:p>
          <a:p>
            <a:pPr marL="653308" marR="506730" indent="-653308" defTabSz="457200">
              <a:spcBef>
                <a:spcPts val="1100"/>
              </a:spcBef>
              <a:defRPr sz="1950" i="1">
                <a:latin typeface="Times New Roman"/>
                <a:ea typeface="Times New Roman"/>
                <a:cs typeface="Times New Roman"/>
                <a:sym typeface="Times New Roman"/>
              </a:defRPr>
            </a:pPr>
            <a:r>
              <a:t>Set </a:t>
            </a:r>
            <a:r>
              <a:rPr i="0">
                <a:latin typeface="+mj-lt"/>
                <a:ea typeface="+mj-ea"/>
                <a:cs typeface="+mj-cs"/>
                <a:sym typeface="Arial"/>
              </a:rPr>
              <a:t>nodeToRemove </a:t>
            </a:r>
            <a:r>
              <a:t>to</a:t>
            </a:r>
            <a:r>
              <a:rPr spc="-162"/>
              <a:t> </a:t>
            </a:r>
            <a:r>
              <a:rPr i="0">
                <a:latin typeface="+mj-lt"/>
                <a:ea typeface="+mj-ea"/>
                <a:cs typeface="+mj-cs"/>
                <a:sym typeface="Arial"/>
              </a:rPr>
              <a:t>null</a:t>
            </a:r>
            <a:r>
              <a:rPr i="0"/>
              <a:t>.</a:t>
            </a:r>
          </a:p>
          <a:p>
            <a:pPr marL="653308" marR="344170" indent="-653308" defTabSz="457200">
              <a:spcBef>
                <a:spcPts val="1100"/>
              </a:spcBef>
              <a:defRPr sz="1950" i="1">
                <a:latin typeface="Times New Roman"/>
                <a:ea typeface="Times New Roman"/>
                <a:cs typeface="Times New Roman"/>
                <a:sym typeface="Times New Roman"/>
              </a:defRPr>
            </a:pPr>
            <a:r>
              <a:t>Since</a:t>
            </a:r>
            <a:r>
              <a:rPr spc="-138"/>
              <a:t> </a:t>
            </a:r>
            <a:r>
              <a:t>all</a:t>
            </a:r>
            <a:r>
              <a:rPr spc="-138"/>
              <a:t> </a:t>
            </a:r>
            <a:r>
              <a:rPr spc="-24"/>
              <a:t>references</a:t>
            </a:r>
            <a:r>
              <a:rPr spc="-138"/>
              <a:t> </a:t>
            </a:r>
            <a:r>
              <a:t>to</a:t>
            </a:r>
            <a:r>
              <a:rPr spc="-138"/>
              <a:t> </a:t>
            </a:r>
            <a:r>
              <a:t>the</a:t>
            </a:r>
            <a:r>
              <a:rPr spc="-138"/>
              <a:t> </a:t>
            </a:r>
            <a:r>
              <a:t>disconnected</a:t>
            </a:r>
            <a:r>
              <a:rPr spc="-138"/>
              <a:t> </a:t>
            </a:r>
            <a:r>
              <a:t>node</a:t>
            </a:r>
            <a:r>
              <a:rPr spc="-138"/>
              <a:t> </a:t>
            </a:r>
            <a:r>
              <a:t>no</a:t>
            </a:r>
            <a:r>
              <a:rPr spc="-138"/>
              <a:t> </a:t>
            </a:r>
            <a:r>
              <a:t>longer</a:t>
            </a:r>
            <a:r>
              <a:rPr spc="-138"/>
              <a:t> </a:t>
            </a:r>
            <a:r>
              <a:t>exist,</a:t>
            </a:r>
            <a:r>
              <a:rPr spc="-138"/>
              <a:t> </a:t>
            </a:r>
            <a:r>
              <a:t>the</a:t>
            </a:r>
            <a:r>
              <a:rPr spc="-138"/>
              <a:t> </a:t>
            </a:r>
            <a:r>
              <a:t>system</a:t>
            </a:r>
            <a:r>
              <a:rPr spc="-138"/>
              <a:t> </a:t>
            </a:r>
            <a:r>
              <a:t>automatically</a:t>
            </a:r>
            <a:r>
              <a:rPr spc="-138"/>
              <a:t> </a:t>
            </a:r>
            <a:r>
              <a:rPr spc="-24"/>
              <a:t>recycles </a:t>
            </a:r>
            <a:r>
              <a:t>the node’s</a:t>
            </a:r>
            <a:r>
              <a:rPr spc="-48"/>
              <a:t> </a:t>
            </a:r>
            <a:r>
              <a:rPr spc="-24"/>
              <a:t>memory.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 Placeholder 2"/>
          <p:cNvSpPr txBox="1">
            <a:spLocks noGrp="1"/>
          </p:cNvSpPr>
          <p:nvPr>
            <p:ph type="body" sz="quarter" idx="1"/>
          </p:nvPr>
        </p:nvSpPr>
        <p:spPr>
          <a:xfrm>
            <a:off x="258233" y="719972"/>
            <a:ext cx="8229601" cy="1054694"/>
          </a:xfrm>
          <a:prstGeom prst="rect">
            <a:avLst/>
          </a:prstGeom>
        </p:spPr>
        <p:txBody>
          <a:bodyPr>
            <a:normAutofit lnSpcReduction="10000"/>
          </a:bodyPr>
          <a:lstStyle/>
          <a:p>
            <a:pPr marL="216407" indent="-144271" defTabSz="649223">
              <a:spcBef>
                <a:spcPts val="400"/>
              </a:spcBef>
              <a:defRPr sz="1703"/>
            </a:pPr>
            <a:r>
              <a:t>Data</a:t>
            </a:r>
          </a:p>
          <a:p>
            <a:pPr marL="559054" lvl="1" indent="-162305" defTabSz="649223">
              <a:spcBef>
                <a:spcPts val="400"/>
              </a:spcBef>
              <a:defRPr sz="1703"/>
            </a:pPr>
            <a:r>
              <a:t>A collection of objects in a specific order and having the same data type</a:t>
            </a:r>
          </a:p>
          <a:p>
            <a:pPr marL="559054" lvl="1" indent="-162305" defTabSz="649223">
              <a:spcBef>
                <a:spcPts val="400"/>
              </a:spcBef>
              <a:defRPr sz="1703"/>
            </a:pPr>
            <a:r>
              <a:t>The number of objects in the collection</a:t>
            </a:r>
          </a:p>
        </p:txBody>
      </p:sp>
      <p:sp>
        <p:nvSpPr>
          <p:cNvPr id="62" name="Title 1"/>
          <p:cNvSpPr txBox="1">
            <a:spLocks noGrp="1"/>
          </p:cNvSpPr>
          <p:nvPr>
            <p:ph type="title"/>
          </p:nvPr>
        </p:nvSpPr>
        <p:spPr>
          <a:prstGeom prst="rect">
            <a:avLst/>
          </a:prstGeom>
        </p:spPr>
        <p:txBody>
          <a:bodyPr>
            <a:normAutofit fontScale="90000"/>
          </a:bodyPr>
          <a:lstStyle/>
          <a:p>
            <a:r>
              <a:t>Specifications for the ADT List</a:t>
            </a:r>
          </a:p>
        </p:txBody>
      </p:sp>
      <p:graphicFrame>
        <p:nvGraphicFramePr>
          <p:cNvPr id="63" name="Table"/>
          <p:cNvGraphicFramePr/>
          <p:nvPr/>
        </p:nvGraphicFramePr>
        <p:xfrm>
          <a:off x="391160" y="1685511"/>
          <a:ext cx="8457458" cy="4599203"/>
        </p:xfrm>
        <a:graphic>
          <a:graphicData uri="http://schemas.openxmlformats.org/drawingml/2006/table">
            <a:tbl>
              <a:tblPr firstRow="1" bandRow="1">
                <a:tableStyleId>{4C3C2611-4C71-4FC5-86AE-919BDF0F9419}</a:tableStyleId>
              </a:tblPr>
              <a:tblGrid>
                <a:gridCol w="1705213">
                  <a:extLst>
                    <a:ext uri="{9D8B030D-6E8A-4147-A177-3AD203B41FA5}">
                      <a16:colId xmlns:a16="http://schemas.microsoft.com/office/drawing/2014/main" val="20000"/>
                    </a:ext>
                  </a:extLst>
                </a:gridCol>
                <a:gridCol w="2482373">
                  <a:extLst>
                    <a:ext uri="{9D8B030D-6E8A-4147-A177-3AD203B41FA5}">
                      <a16:colId xmlns:a16="http://schemas.microsoft.com/office/drawing/2014/main" val="20001"/>
                    </a:ext>
                  </a:extLst>
                </a:gridCol>
                <a:gridCol w="4269872">
                  <a:extLst>
                    <a:ext uri="{9D8B030D-6E8A-4147-A177-3AD203B41FA5}">
                      <a16:colId xmlns:a16="http://schemas.microsoft.com/office/drawing/2014/main" val="20002"/>
                    </a:ext>
                  </a:extLst>
                </a:gridCol>
              </a:tblGrid>
              <a:tr h="210083">
                <a:tc>
                  <a:txBody>
                    <a:bodyPr/>
                    <a:lstStyle/>
                    <a:p>
                      <a:pPr algn="l">
                        <a:defRPr sz="1800" b="0">
                          <a:solidFill>
                            <a:srgbClr val="000000"/>
                          </a:solidFill>
                        </a:defRPr>
                      </a:pPr>
                      <a:r>
                        <a:rPr sz="1200" b="1">
                          <a:solidFill>
                            <a:srgbClr val="FFFFFF"/>
                          </a:solidFill>
                        </a:rPr>
                        <a:t>Pseudocode</a:t>
                      </a:r>
                    </a:p>
                  </a:txBody>
                  <a:tcPr marL="0" marR="0" marT="0" marB="0" horzOverflow="overflow"/>
                </a:tc>
                <a:tc>
                  <a:txBody>
                    <a:bodyPr/>
                    <a:lstStyle/>
                    <a:p>
                      <a:pPr algn="l">
                        <a:defRPr sz="1800" b="0">
                          <a:solidFill>
                            <a:srgbClr val="000000"/>
                          </a:solidFill>
                        </a:defRPr>
                      </a:pPr>
                      <a:r>
                        <a:rPr sz="1200" b="1">
                          <a:solidFill>
                            <a:srgbClr val="FFFFFF"/>
                          </a:solidFill>
                        </a:rPr>
                        <a:t>UML</a:t>
                      </a:r>
                    </a:p>
                  </a:txBody>
                  <a:tcPr marL="0" marR="0" marT="0" marB="0" horzOverflow="overflow"/>
                </a:tc>
                <a:tc>
                  <a:txBody>
                    <a:bodyPr/>
                    <a:lstStyle/>
                    <a:p>
                      <a:pPr algn="l">
                        <a:defRPr sz="1800" b="0">
                          <a:solidFill>
                            <a:srgbClr val="000000"/>
                          </a:solidFill>
                        </a:defRPr>
                      </a:pPr>
                      <a:r>
                        <a:rPr sz="1200" b="1">
                          <a:solidFill>
                            <a:srgbClr val="FFFFFF"/>
                          </a:solidFill>
                        </a:rPr>
                        <a:t>Description</a:t>
                      </a:r>
                    </a:p>
                  </a:txBody>
                  <a:tcPr marL="0" marR="0" marT="0" marB="0" horzOverflow="overflow"/>
                </a:tc>
                <a:extLst>
                  <a:ext uri="{0D108BD9-81ED-4DB2-BD59-A6C34878D82A}">
                    <a16:rowId xmlns:a16="http://schemas.microsoft.com/office/drawing/2014/main" val="10000"/>
                  </a:ext>
                </a:extLst>
              </a:tr>
              <a:tr h="210083">
                <a:tc>
                  <a:txBody>
                    <a:bodyPr/>
                    <a:lstStyle/>
                    <a:p>
                      <a:pPr algn="l">
                        <a:defRPr sz="1800"/>
                      </a:pPr>
                      <a:r>
                        <a:rPr sz="1200"/>
                        <a:t>add(newEntry)</a:t>
                      </a:r>
                    </a:p>
                  </a:txBody>
                  <a:tcPr marL="0" marR="0" marT="0" marB="0" horzOverflow="overflow"/>
                </a:tc>
                <a:tc>
                  <a:txBody>
                    <a:bodyPr/>
                    <a:lstStyle/>
                    <a:p>
                      <a:pPr algn="l" defTabSz="457200">
                        <a:defRPr sz="1200" b="1">
                          <a:solidFill>
                            <a:srgbClr val="2F2A2B"/>
                          </a:solidFill>
                        </a:defRPr>
                      </a:pPr>
                      <a:r>
                        <a:t>+add(newEntry: </a:t>
                      </a:r>
                      <a:r>
                        <a:rPr spc="75"/>
                        <a:t> </a:t>
                      </a:r>
                      <a:r>
                        <a:t>T): void</a:t>
                      </a:r>
                    </a:p>
                  </a:txBody>
                  <a:tcPr marL="0" marR="0" marT="0" marB="0" horzOverflow="overflow"/>
                </a:tc>
                <a:tc>
                  <a:txBody>
                    <a:bodyPr/>
                    <a:lstStyle/>
                    <a:p>
                      <a:pPr algn="l">
                        <a:defRPr sz="1800"/>
                      </a:pPr>
                      <a:r>
                        <a:rPr sz="1200"/>
                        <a:t>Task: Adds newEntry to the end of the list.
Input: newEntry is an object. 
Output: None.</a:t>
                      </a:r>
                    </a:p>
                  </a:txBody>
                  <a:tcPr marL="0" marR="0" marT="0" marB="0" horzOverflow="overflow"/>
                </a:tc>
                <a:extLst>
                  <a:ext uri="{0D108BD9-81ED-4DB2-BD59-A6C34878D82A}">
                    <a16:rowId xmlns:a16="http://schemas.microsoft.com/office/drawing/2014/main" val="10001"/>
                  </a:ext>
                </a:extLst>
              </a:tr>
              <a:tr h="210083">
                <a:tc>
                  <a:txBody>
                    <a:bodyPr/>
                    <a:lstStyle/>
                    <a:p>
                      <a:pPr algn="l">
                        <a:tabLst>
                          <a:tab pos="304800" algn="l"/>
                        </a:tabLst>
                        <a:defRPr sz="1800"/>
                      </a:pPr>
                      <a:r>
                        <a:rPr sz="1200"/>
                        <a:t>add(newPosition,  	anEntry)</a:t>
                      </a:r>
                    </a:p>
                  </a:txBody>
                  <a:tcPr marL="0" marR="0" marT="0" marB="0" horzOverflow="overflow"/>
                </a:tc>
                <a:tc>
                  <a:txBody>
                    <a:bodyPr/>
                    <a:lstStyle/>
                    <a:p>
                      <a:pPr algn="l" defTabSz="457200">
                        <a:defRPr sz="1800"/>
                      </a:pPr>
                      <a:r>
                        <a:rPr sz="1200" b="1" baseline="4166">
                          <a:solidFill>
                            <a:srgbClr val="2F2A2B"/>
                          </a:solidFill>
                        </a:rPr>
                        <a:t>+add(newPosition: integer, anEntry: T): void</a:t>
                      </a:r>
                    </a:p>
                  </a:txBody>
                  <a:tcPr marL="0" marR="0" marT="0" marB="0" horzOverflow="overflow"/>
                </a:tc>
                <a:tc>
                  <a:txBody>
                    <a:bodyPr/>
                    <a:lstStyle/>
                    <a:p>
                      <a:pPr algn="l">
                        <a:defRPr sz="1800"/>
                      </a:pPr>
                      <a:r>
                        <a:rPr sz="1200"/>
                        <a:t>Task: Adds newEntry at position newPosition within the list. Position 1 indicates the first entry in the list.
Input: newPosition is an integer, newEntry is an object. 
Output: Throws an exception if newPosition is invalid for this list before the operation.</a:t>
                      </a:r>
                    </a:p>
                  </a:txBody>
                  <a:tcPr marL="0" marR="0" marT="0" marB="0" horzOverflow="overflow"/>
                </a:tc>
                <a:extLst>
                  <a:ext uri="{0D108BD9-81ED-4DB2-BD59-A6C34878D82A}">
                    <a16:rowId xmlns:a16="http://schemas.microsoft.com/office/drawing/2014/main" val="10002"/>
                  </a:ext>
                </a:extLst>
              </a:tr>
              <a:tr h="210083">
                <a:tc>
                  <a:txBody>
                    <a:bodyPr/>
                    <a:lstStyle/>
                    <a:p>
                      <a:pPr algn="l">
                        <a:defRPr sz="1800"/>
                      </a:pPr>
                      <a:r>
                        <a:rPr sz="1200"/>
                        <a:t>remove(givenPosition)</a:t>
                      </a:r>
                    </a:p>
                  </a:txBody>
                  <a:tcPr marL="0" marR="0" marT="0" marB="0" horzOverflow="overflow"/>
                </a:tc>
                <a:tc>
                  <a:txBody>
                    <a:bodyPr/>
                    <a:lstStyle/>
                    <a:p>
                      <a:pPr algn="l" defTabSz="457200">
                        <a:defRPr sz="1200" b="1" spc="-50">
                          <a:solidFill>
                            <a:srgbClr val="2F2A2B"/>
                          </a:solidFill>
                        </a:defRPr>
                      </a:pPr>
                      <a:r>
                        <a:t>+remove(givenPosition: </a:t>
                      </a:r>
                      <a:r>
                        <a:rPr spc="-45"/>
                        <a:t>integer):  </a:t>
                      </a:r>
                      <a:r>
                        <a:t>T    </a:t>
                      </a:r>
                    </a:p>
                  </a:txBody>
                  <a:tcPr marL="0" marR="0" marT="0" marB="0" horzOverflow="overflow"/>
                </a:tc>
                <a:tc>
                  <a:txBody>
                    <a:bodyPr/>
                    <a:lstStyle/>
                    <a:p>
                      <a:pPr algn="l">
                        <a:defRPr sz="1800"/>
                      </a:pPr>
                      <a:r>
                        <a:rPr sz="1200"/>
                        <a:t>Task: Removes and returns the entry at position givenPosition. 
Input: givenPosition is an integer. 
Output: Either returns the removed entry or throws an exception if givenPosition is invalid for this list. Note that any value of givenPosition is invalid if the list is empty before the operation.</a:t>
                      </a:r>
                    </a:p>
                  </a:txBody>
                  <a:tcPr marL="0" marR="0" marT="0" marB="0" horzOverflow="overflow"/>
                </a:tc>
                <a:extLst>
                  <a:ext uri="{0D108BD9-81ED-4DB2-BD59-A6C34878D82A}">
                    <a16:rowId xmlns:a16="http://schemas.microsoft.com/office/drawing/2014/main" val="10003"/>
                  </a:ext>
                </a:extLst>
              </a:tr>
              <a:tr h="210083">
                <a:tc>
                  <a:txBody>
                    <a:bodyPr/>
                    <a:lstStyle/>
                    <a:p>
                      <a:pPr algn="l">
                        <a:defRPr sz="1800"/>
                      </a:pPr>
                      <a:r>
                        <a:rPr sz="1200"/>
                        <a:t>clear()</a:t>
                      </a:r>
                    </a:p>
                  </a:txBody>
                  <a:tcPr marL="0" marR="0" marT="0" marB="0" horzOverflow="overflow"/>
                </a:tc>
                <a:tc>
                  <a:txBody>
                    <a:bodyPr/>
                    <a:lstStyle/>
                    <a:p>
                      <a:pPr marL="101600" algn="l" defTabSz="457200">
                        <a:spcBef>
                          <a:spcPts val="700"/>
                        </a:spcBef>
                        <a:defRPr sz="1800"/>
                      </a:pPr>
                      <a:r>
                        <a:rPr sz="1200" b="1">
                          <a:solidFill>
                            <a:srgbClr val="2F2A2B"/>
                          </a:solidFill>
                        </a:rPr>
                        <a:t>+clear(): void</a:t>
                      </a:r>
                    </a:p>
                  </a:txBody>
                  <a:tcPr marL="0" marR="0" marT="0" marB="0" horzOverflow="overflow"/>
                </a:tc>
                <a:tc>
                  <a:txBody>
                    <a:bodyPr/>
                    <a:lstStyle/>
                    <a:p>
                      <a:pPr algn="l">
                        <a:defRPr sz="1800"/>
                      </a:pPr>
                      <a:r>
                        <a:rPr sz="1200"/>
                        <a:t>Task: Removes all entries from the list. 
Input: None.
Output: None.</a:t>
                      </a:r>
                    </a:p>
                  </a:txBody>
                  <a:tcPr marL="0" marR="0" marT="0" marB="0" horzOverflow="overflow"/>
                </a:tc>
                <a:extLst>
                  <a:ext uri="{0D108BD9-81ED-4DB2-BD59-A6C34878D82A}">
                    <a16:rowId xmlns:a16="http://schemas.microsoft.com/office/drawing/2014/main" val="10004"/>
                  </a:ext>
                </a:extLst>
              </a:tr>
              <a:tr h="210083">
                <a:tc>
                  <a:txBody>
                    <a:bodyPr/>
                    <a:lstStyle/>
                    <a:p>
                      <a:pPr algn="l">
                        <a:tabLst>
                          <a:tab pos="431800" algn="l"/>
                        </a:tabLst>
                        <a:defRPr sz="1800"/>
                      </a:pPr>
                      <a:r>
                        <a:rPr sz="1200"/>
                        <a:t>replace(givenPosition,  	anEntry)</a:t>
                      </a:r>
                    </a:p>
                  </a:txBody>
                  <a:tcPr marL="0" marR="0" marT="0" marB="0" horzOverflow="overflow"/>
                </a:tc>
                <a:tc>
                  <a:txBody>
                    <a:bodyPr/>
                    <a:lstStyle/>
                    <a:p>
                      <a:pPr marL="101600" algn="l" defTabSz="457200">
                        <a:defRPr sz="1200" b="1" spc="-20">
                          <a:solidFill>
                            <a:srgbClr val="2F2A2B"/>
                          </a:solidFill>
                        </a:defRPr>
                      </a:pPr>
                      <a:r>
                        <a:t>+replace(givenPosition: integer,</a:t>
                      </a:r>
                      <a:r>
                        <a:rPr>
                          <a:solidFill>
                            <a:srgbClr val="000000"/>
                          </a:solidFill>
                        </a:rPr>
                        <a:t> </a:t>
                      </a:r>
                      <a:r>
                        <a:t>anEntry: T): T</a:t>
                      </a:r>
                    </a:p>
                  </a:txBody>
                  <a:tcPr marL="0" marR="0" marT="0" marB="0" horzOverflow="overflow"/>
                </a:tc>
                <a:tc>
                  <a:txBody>
                    <a:bodyPr/>
                    <a:lstStyle/>
                    <a:p>
                      <a:pPr algn="l">
                        <a:defRPr sz="1800"/>
                      </a:pPr>
                      <a:r>
                        <a:rPr sz="1200"/>
                        <a:t>Task: Replaces the entry at position givenPosition with newEntry. 
Input: givenPosition is an integer, newEntry is an object. 
Output: Either returns the replaced entry or throws an exception if givenPosition is invalid for this list. Note that any value of givenPosition is invalid if the list is empty before the operation.</a:t>
                      </a:r>
                    </a:p>
                  </a:txBody>
                  <a:tcPr marL="0" marR="0" marT="0" marB="0" horzOverflow="overflow"/>
                </a:tc>
                <a:extLst>
                  <a:ext uri="{0D108BD9-81ED-4DB2-BD59-A6C34878D82A}">
                    <a16:rowId xmlns:a16="http://schemas.microsoft.com/office/drawing/2014/main" val="10005"/>
                  </a:ext>
                </a:extLst>
              </a:tr>
            </a:tbl>
          </a:graphicData>
        </a:graphic>
      </p:graphicFrame>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itle 1"/>
          <p:cNvSpPr txBox="1">
            <a:spLocks noGrp="1"/>
          </p:cNvSpPr>
          <p:nvPr>
            <p:ph type="title"/>
          </p:nvPr>
        </p:nvSpPr>
        <p:spPr>
          <a:prstGeom prst="rect">
            <a:avLst/>
          </a:prstGeom>
        </p:spPr>
        <p:txBody>
          <a:bodyPr>
            <a:normAutofit fontScale="90000"/>
          </a:bodyPr>
          <a:lstStyle/>
          <a:p>
            <a:r>
              <a:t>Removing a Node</a:t>
            </a:r>
          </a:p>
        </p:txBody>
      </p:sp>
      <p:sp>
        <p:nvSpPr>
          <p:cNvPr id="103" name="FIGURE 12-6 Removing an interior node from a chain"/>
          <p:cNvSpPr txBox="1">
            <a:spLocks noGrp="1"/>
          </p:cNvSpPr>
          <p:nvPr>
            <p:ph type="body" sz="quarter" idx="1"/>
          </p:nvPr>
        </p:nvSpPr>
        <p:spPr>
          <a:prstGeom prst="rect">
            <a:avLst/>
          </a:prstGeom>
        </p:spPr>
        <p:txBody>
          <a:bodyPr>
            <a:normAutofit lnSpcReduction="10000"/>
          </a:bodyPr>
          <a:lstStyle>
            <a:lvl1pPr defTabSz="557784">
              <a:defRPr sz="2684"/>
            </a:lvl1pPr>
          </a:lstStyle>
          <a:p>
            <a:r>
              <a:t>FIGURE 12-6 Removing an interior node from a chain</a:t>
            </a:r>
          </a:p>
        </p:txBody>
      </p:sp>
      <p:pic>
        <p:nvPicPr>
          <p:cNvPr id="104" name="An illustration represents the removing an interior code from a chain. After locating the node to remove." descr="An illustration represents the removing an interior code from a chain. After locating the node to remove."/>
          <p:cNvPicPr>
            <a:picLocks noChangeAspect="1"/>
          </p:cNvPicPr>
          <p:nvPr/>
        </p:nvPicPr>
        <p:blipFill>
          <a:blip r:embed="rId2">
            <a:extLst/>
          </a:blip>
          <a:stretch>
            <a:fillRect/>
          </a:stretch>
        </p:blipFill>
        <p:spPr>
          <a:xfrm>
            <a:off x="249435" y="944727"/>
            <a:ext cx="8383387" cy="2251538"/>
          </a:xfrm>
          <a:prstGeom prst="rect">
            <a:avLst/>
          </a:prstGeom>
          <a:ln w="12700">
            <a:miter lim="400000"/>
          </a:ln>
        </p:spPr>
      </p:pic>
      <p:pic>
        <p:nvPicPr>
          <p:cNvPr id="105" name="An illustration represents the removing an interior code from a chain. After removing the node." descr="An illustration represents the removing an interior code from a chain. After removing the node."/>
          <p:cNvPicPr>
            <a:picLocks noChangeAspect="1"/>
          </p:cNvPicPr>
          <p:nvPr/>
        </p:nvPicPr>
        <p:blipFill>
          <a:blip r:embed="rId3">
            <a:extLst/>
          </a:blip>
          <a:stretch>
            <a:fillRect/>
          </a:stretch>
        </p:blipFill>
        <p:spPr>
          <a:xfrm>
            <a:off x="425667" y="3333177"/>
            <a:ext cx="8261133" cy="2389829"/>
          </a:xfrm>
          <a:prstGeom prst="rect">
            <a:avLst/>
          </a:prstGeom>
          <a:ln w="12700">
            <a:miter lim="400000"/>
          </a:ln>
        </p:spPr>
      </p:pic>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itle 1"/>
          <p:cNvSpPr txBox="1">
            <a:spLocks noGrp="1"/>
          </p:cNvSpPr>
          <p:nvPr>
            <p:ph type="title"/>
          </p:nvPr>
        </p:nvSpPr>
        <p:spPr>
          <a:prstGeom prst="rect">
            <a:avLst/>
          </a:prstGeom>
        </p:spPr>
        <p:txBody>
          <a:bodyPr>
            <a:normAutofit fontScale="90000"/>
          </a:bodyPr>
          <a:lstStyle/>
          <a:p>
            <a:r>
              <a:t>Removing a Node</a:t>
            </a:r>
          </a:p>
        </p:txBody>
      </p:sp>
      <p:sp>
        <p:nvSpPr>
          <p:cNvPr id="108" name="Text Placeholder 2"/>
          <p:cNvSpPr txBox="1">
            <a:spLocks noGrp="1"/>
          </p:cNvSpPr>
          <p:nvPr>
            <p:ph type="body" sz="quarter" idx="1"/>
          </p:nvPr>
        </p:nvSpPr>
        <p:spPr>
          <a:prstGeom prst="rect">
            <a:avLst/>
          </a:prstGeom>
        </p:spPr>
        <p:txBody>
          <a:bodyPr/>
          <a:lstStyle/>
          <a:p>
            <a:pPr defTabSz="621791">
              <a:defRPr sz="2448"/>
            </a:pPr>
            <a:r>
              <a:t>Operations on a chain depended on the method </a:t>
            </a:r>
            <a:r>
              <a:rPr>
                <a:latin typeface="Courier New"/>
                <a:ea typeface="Courier New"/>
                <a:cs typeface="Courier New"/>
                <a:sym typeface="Courier New"/>
              </a:rPr>
              <a:t>getNodeAt</a:t>
            </a:r>
          </a:p>
        </p:txBody>
      </p:sp>
      <p:sp>
        <p:nvSpPr>
          <p:cNvPr id="109" name="// Returns a reference to the node at a given position.…"/>
          <p:cNvSpPr txBox="1"/>
          <p:nvPr/>
        </p:nvSpPr>
        <p:spPr>
          <a:xfrm>
            <a:off x="192566" y="1306830"/>
            <a:ext cx="8758868" cy="37490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 Returns a reference to the node at a given position.</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Precondition: The chain is not empty;</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1 &lt;= givenPosition &lt;= numberOfEntries.</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a:solidFill>
                  <a:srgbClr val="BA2DA2"/>
                </a:solidFill>
              </a:rPr>
              <a:t>private</a:t>
            </a:r>
            <a:r>
              <a:t> Node getNodeAt(</a:t>
            </a:r>
            <a:r>
              <a:rPr>
                <a:solidFill>
                  <a:srgbClr val="BA2DA2"/>
                </a:solidFill>
              </a:rPr>
              <a:t>int</a:t>
            </a:r>
            <a:r>
              <a:t> givenPosition)</a:t>
            </a:r>
            <a:endParaRPr>
              <a:latin typeface="+mn-lt"/>
              <a:ea typeface="+mn-ea"/>
              <a:cs typeface="+mn-cs"/>
              <a:sym typeface="Helvetica"/>
            </a:endParaRPr>
          </a:p>
          <a:p>
            <a:pPr defTabSz="344804">
              <a:tabLst>
                <a:tab pos="342900" algn="l"/>
              </a:tabLst>
              <a:defRPr sz="1500">
                <a:latin typeface="Menlo"/>
                <a:ea typeface="Menlo"/>
                <a:cs typeface="Menlo"/>
                <a:sym typeface="Menlo"/>
              </a:defRPr>
            </a:pPr>
            <a:r>
              <a:t>{</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Assertion: (firstNode != null) &amp;&amp;</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(1 &lt;= givenPosition) &amp;&amp; (givenPosition &lt;= numberOfEntries)</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Node currentNode = firstNode;</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Traverse the chain to locate the desired node</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(skipped if givenPosition is 1)</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for</a:t>
            </a:r>
            <a:r>
              <a:t> (</a:t>
            </a:r>
            <a:r>
              <a:rPr>
                <a:solidFill>
                  <a:srgbClr val="BA2DA2"/>
                </a:solidFill>
              </a:rPr>
              <a:t>int</a:t>
            </a:r>
            <a:r>
              <a:t> counter = </a:t>
            </a:r>
            <a:r>
              <a:rPr>
                <a:solidFill>
                  <a:srgbClr val="272AD8"/>
                </a:solidFill>
              </a:rPr>
              <a:t>1</a:t>
            </a:r>
            <a:r>
              <a:t>; counter &lt; givenPosition; counter++)</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currentNode = currentNode.getNextNode();</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Assertion: currentNode != null</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return</a:t>
            </a:r>
            <a:r>
              <a:t> currentNode;</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getNodeAt</a:t>
            </a:r>
            <a:endParaRPr>
              <a:solidFill>
                <a:srgbClr val="000000"/>
              </a:solidFill>
              <a:latin typeface="+mn-lt"/>
              <a:ea typeface="+mn-ea"/>
              <a:cs typeface="+mn-cs"/>
              <a:sym typeface="Helvetica"/>
            </a:endParaRP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
          <p:cNvSpPr txBox="1">
            <a:spLocks noGrp="1"/>
          </p:cNvSpPr>
          <p:nvPr>
            <p:ph type="title"/>
          </p:nvPr>
        </p:nvSpPr>
        <p:spPr>
          <a:prstGeom prst="rect">
            <a:avLst/>
          </a:prstGeom>
        </p:spPr>
        <p:txBody>
          <a:bodyPr>
            <a:normAutofit fontScale="90000"/>
          </a:bodyPr>
          <a:lstStyle/>
          <a:p>
            <a:r>
              <a:t>Using a Tail Reference</a:t>
            </a:r>
          </a:p>
        </p:txBody>
      </p:sp>
      <p:sp>
        <p:nvSpPr>
          <p:cNvPr id="112" name="FIGURE 12-7 Two linked chains"/>
          <p:cNvSpPr txBox="1">
            <a:spLocks noGrp="1"/>
          </p:cNvSpPr>
          <p:nvPr>
            <p:ph type="body" sz="quarter" idx="1"/>
          </p:nvPr>
        </p:nvSpPr>
        <p:spPr>
          <a:prstGeom prst="rect">
            <a:avLst/>
          </a:prstGeom>
        </p:spPr>
        <p:txBody>
          <a:bodyPr>
            <a:normAutofit fontScale="92500" lnSpcReduction="10000"/>
          </a:bodyPr>
          <a:lstStyle>
            <a:lvl1pPr defTabSz="612648">
              <a:defRPr sz="2948"/>
            </a:lvl1pPr>
          </a:lstStyle>
          <a:p>
            <a:r>
              <a:t>FIGURE 12-7 Two linked chains</a:t>
            </a:r>
          </a:p>
        </p:txBody>
      </p:sp>
      <p:pic>
        <p:nvPicPr>
          <p:cNvPr id="113" name="An illustration represents the 2 linked chains.Chain with only a head reference." descr="An illustration represents the 2 linked chains.Chain with only a head reference."/>
          <p:cNvPicPr>
            <a:picLocks noChangeAspect="1"/>
          </p:cNvPicPr>
          <p:nvPr/>
        </p:nvPicPr>
        <p:blipFill>
          <a:blip r:embed="rId2">
            <a:extLst/>
          </a:blip>
          <a:stretch>
            <a:fillRect/>
          </a:stretch>
        </p:blipFill>
        <p:spPr>
          <a:xfrm>
            <a:off x="443971" y="1103321"/>
            <a:ext cx="8458201" cy="1576850"/>
          </a:xfrm>
          <a:prstGeom prst="rect">
            <a:avLst/>
          </a:prstGeom>
          <a:ln w="12700">
            <a:miter lim="400000"/>
          </a:ln>
        </p:spPr>
      </p:pic>
      <p:pic>
        <p:nvPicPr>
          <p:cNvPr id="114" name="An illustration represents the 2 linked chains. Chain with both a head and a tail reference." descr="An illustration represents the 2 linked chains. Chain with both a head and a tail reference."/>
          <p:cNvPicPr>
            <a:picLocks noChangeAspect="1"/>
          </p:cNvPicPr>
          <p:nvPr/>
        </p:nvPicPr>
        <p:blipFill>
          <a:blip r:embed="rId3">
            <a:extLst/>
          </a:blip>
          <a:stretch>
            <a:fillRect/>
          </a:stretch>
        </p:blipFill>
        <p:spPr>
          <a:xfrm>
            <a:off x="342900" y="3587999"/>
            <a:ext cx="8458200" cy="1335188"/>
          </a:xfrm>
          <a:prstGeom prst="rect">
            <a:avLst/>
          </a:prstGeom>
          <a:ln w="12700">
            <a:miter lim="400000"/>
          </a:ln>
        </p:spPr>
      </p:pic>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title"/>
          </p:nvPr>
        </p:nvSpPr>
        <p:spPr>
          <a:prstGeom prst="rect">
            <a:avLst/>
          </a:prstGeom>
        </p:spPr>
        <p:txBody>
          <a:bodyPr>
            <a:normAutofit fontScale="90000"/>
          </a:bodyPr>
          <a:lstStyle>
            <a:lvl1pPr defTabSz="859536">
              <a:defRPr sz="4136"/>
            </a:lvl1pPr>
          </a:lstStyle>
          <a:p>
            <a:r>
              <a:t>Data Fields and Constructor (Part 1)</a:t>
            </a:r>
          </a:p>
        </p:txBody>
      </p:sp>
      <p:sp>
        <p:nvSpPr>
          <p:cNvPr id="117" name="Text Placeholder 2"/>
          <p:cNvSpPr txBox="1">
            <a:spLocks noGrp="1"/>
          </p:cNvSpPr>
          <p:nvPr>
            <p:ph type="body" sz="quarter" idx="1"/>
          </p:nvPr>
        </p:nvSpPr>
        <p:spPr>
          <a:prstGeom prst="rect">
            <a:avLst/>
          </a:prstGeom>
        </p:spPr>
        <p:txBody>
          <a:bodyPr>
            <a:normAutofit lnSpcReduction="10000"/>
          </a:bodyPr>
          <a:lstStyle/>
          <a:p>
            <a:pPr defTabSz="667512">
              <a:defRPr sz="2628"/>
            </a:pPr>
            <a:r>
              <a:t>LISTING 12-1 An outline of the class </a:t>
            </a:r>
            <a:r>
              <a:rPr>
                <a:latin typeface="Courier New"/>
                <a:ea typeface="Courier New"/>
                <a:cs typeface="Courier New"/>
                <a:sym typeface="Courier New"/>
              </a:rPr>
              <a:t>LList</a:t>
            </a:r>
          </a:p>
        </p:txBody>
      </p:sp>
      <p:sp>
        <p:nvSpPr>
          <p:cNvPr id="118" name="/** A linked implemention of the ADT list. */…"/>
          <p:cNvSpPr txBox="1"/>
          <p:nvPr/>
        </p:nvSpPr>
        <p:spPr>
          <a:xfrm>
            <a:off x="443971" y="755580"/>
            <a:ext cx="8598891" cy="5058108"/>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t>/**</a:t>
            </a:r>
            <a:r>
              <a:rPr>
                <a:solidFill>
                  <a:srgbClr val="000000"/>
                </a:solidFill>
                <a:latin typeface="+mn-lt"/>
                <a:ea typeface="+mn-ea"/>
                <a:cs typeface="+mn-cs"/>
                <a:sym typeface="Helvetica"/>
              </a:rPr>
              <a:t> </a:t>
            </a:r>
            <a:r>
              <a:t>A linked implemention of the ADT list.</a:t>
            </a:r>
            <a:r>
              <a:rPr>
                <a:solidFill>
                  <a:srgbClr val="000000"/>
                </a:solidFill>
                <a:latin typeface="+mn-lt"/>
                <a:ea typeface="+mn-ea"/>
                <a:cs typeface="+mn-cs"/>
                <a:sym typeface="Helvetica"/>
              </a:rPr>
              <a:t> </a:t>
            </a:r>
            <a:r>
              <a:t>*/</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a:solidFill>
                  <a:srgbClr val="BA2DA2"/>
                </a:solidFill>
              </a:rPr>
              <a:t>public</a:t>
            </a:r>
            <a:r>
              <a:t> </a:t>
            </a:r>
            <a:r>
              <a:rPr>
                <a:solidFill>
                  <a:srgbClr val="BA2DA2"/>
                </a:solidFill>
              </a:rPr>
              <a:t>class</a:t>
            </a:r>
            <a:r>
              <a:t> LList&lt;T&gt; </a:t>
            </a:r>
            <a:r>
              <a:rPr>
                <a:solidFill>
                  <a:srgbClr val="BA2DA2"/>
                </a:solidFill>
              </a:rPr>
              <a:t>implements</a:t>
            </a:r>
            <a:r>
              <a:t> ListInterface&lt;T&gt;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rPr>
                <a:solidFill>
                  <a:srgbClr val="BA2DA2"/>
                </a:solidFill>
              </a:rPr>
              <a:t>private</a:t>
            </a:r>
            <a:r>
              <a:rPr>
                <a:solidFill>
                  <a:srgbClr val="000000"/>
                </a:solidFill>
              </a:rPr>
              <a:t> Node firstNode;            </a:t>
            </a:r>
            <a:r>
              <a:t>// Reference to first node of chain</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int</a:t>
            </a:r>
            <a:r>
              <a:t>  numberOfEntries;</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LList()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initializeDataFields();</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void</a:t>
            </a:r>
            <a:r>
              <a:t> clear()</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initializeDataFields();</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clear</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&lt; Implementations of the public methods add, remove, replace, getEntry, contains,</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getLength, isEmpty, and toArray go here. &gt;</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 . . */</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Initializes the class's data fields to indicate an empty list.</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void</a:t>
            </a:r>
            <a:r>
              <a:t> initializeDataFields()</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firstNode = </a:t>
            </a:r>
            <a:r>
              <a:rPr>
                <a:solidFill>
                  <a:srgbClr val="BA2DA2"/>
                </a:solidFill>
              </a:rPr>
              <a:t>null</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numberOfEntries = </a:t>
            </a:r>
            <a:r>
              <a:rPr>
                <a:solidFill>
                  <a:srgbClr val="272AD8"/>
                </a:solidFill>
              </a:rPr>
              <a:t>0</a:t>
            </a:r>
            <a:r>
              <a:t>;</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initializeDataFields</a:t>
            </a: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txBox="1">
            <a:spLocks noGrp="1"/>
          </p:cNvSpPr>
          <p:nvPr>
            <p:ph type="title"/>
          </p:nvPr>
        </p:nvSpPr>
        <p:spPr>
          <a:prstGeom prst="rect">
            <a:avLst/>
          </a:prstGeom>
        </p:spPr>
        <p:txBody>
          <a:bodyPr>
            <a:normAutofit fontScale="90000"/>
          </a:bodyPr>
          <a:lstStyle>
            <a:lvl1pPr defTabSz="859536">
              <a:defRPr sz="4136"/>
            </a:lvl1pPr>
          </a:lstStyle>
          <a:p>
            <a:r>
              <a:t>Data Fields and Constructor (Part 2)</a:t>
            </a:r>
          </a:p>
        </p:txBody>
      </p:sp>
      <p:sp>
        <p:nvSpPr>
          <p:cNvPr id="121" name="Text Placeholder 2"/>
          <p:cNvSpPr txBox="1">
            <a:spLocks noGrp="1"/>
          </p:cNvSpPr>
          <p:nvPr>
            <p:ph type="body" sz="quarter" idx="1"/>
          </p:nvPr>
        </p:nvSpPr>
        <p:spPr>
          <a:prstGeom prst="rect">
            <a:avLst/>
          </a:prstGeom>
        </p:spPr>
        <p:txBody>
          <a:bodyPr>
            <a:normAutofit lnSpcReduction="10000"/>
          </a:bodyPr>
          <a:lstStyle/>
          <a:p>
            <a:pPr defTabSz="667512">
              <a:defRPr sz="2628"/>
            </a:pPr>
            <a:r>
              <a:t>LISTING 12-1 An outline of the class </a:t>
            </a:r>
            <a:r>
              <a:rPr>
                <a:latin typeface="Courier New"/>
                <a:ea typeface="Courier New"/>
                <a:cs typeface="Courier New"/>
                <a:sym typeface="Courier New"/>
              </a:rPr>
              <a:t>LList</a:t>
            </a:r>
          </a:p>
        </p:txBody>
      </p:sp>
      <p:sp>
        <p:nvSpPr>
          <p:cNvPr id="122" name="// Returns a reference to the node at a given position.…"/>
          <p:cNvSpPr txBox="1"/>
          <p:nvPr/>
        </p:nvSpPr>
        <p:spPr>
          <a:xfrm>
            <a:off x="457200" y="807814"/>
            <a:ext cx="8503020" cy="51968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a:solidFill>
                  <a:srgbClr val="008400"/>
                </a:solidFill>
                <a:latin typeface="Menlo"/>
                <a:ea typeface="Menlo"/>
                <a:cs typeface="Menlo"/>
                <a:sym typeface="Menlo"/>
              </a:defRPr>
            </a:pPr>
            <a:r>
              <a:t>  </a:t>
            </a:r>
            <a:r>
              <a:rPr>
                <a:solidFill>
                  <a:srgbClr val="000000"/>
                </a:solidFill>
              </a:rPr>
              <a:t> </a:t>
            </a:r>
            <a:r>
              <a:t>// Returns a reference to the node at a given position.</a:t>
            </a: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Precondition: The chain is not empty;</a:t>
            </a: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1 &lt;= givenPosition &lt;= numberOfEntries.</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private</a:t>
            </a:r>
            <a:r>
              <a:t> Node getNodeAt(</a:t>
            </a:r>
            <a:r>
              <a:rPr>
                <a:solidFill>
                  <a:srgbClr val="BA2DA2"/>
                </a:solidFill>
              </a:rPr>
              <a:t>int</a:t>
            </a:r>
            <a:r>
              <a:t> givenPosition)</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Assertion: (firstNode != null) &amp;&amp;</a:t>
            </a: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(1 &lt;= givenPosition) &amp;&amp; (givenPosition &lt;= numberOfEntries)</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Node currentNode = firstNode;</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Traverse the chain to locate the desired node</a:t>
            </a: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(skipped if givenPosition is 1)</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for</a:t>
            </a:r>
            <a:r>
              <a:t> (</a:t>
            </a:r>
            <a:r>
              <a:rPr>
                <a:solidFill>
                  <a:srgbClr val="BA2DA2"/>
                </a:solidFill>
              </a:rPr>
              <a:t>int</a:t>
            </a:r>
            <a:r>
              <a:t> counter = </a:t>
            </a:r>
            <a:r>
              <a:rPr>
                <a:solidFill>
                  <a:srgbClr val="272AD8"/>
                </a:solidFill>
              </a:rPr>
              <a:t>1</a:t>
            </a:r>
            <a:r>
              <a:t>; counter &lt; givenPosition; counter++)</a:t>
            </a:r>
            <a:endParaRPr>
              <a:latin typeface="+mn-lt"/>
              <a:ea typeface="+mn-ea"/>
              <a:cs typeface="+mn-cs"/>
              <a:sym typeface="Helvetica"/>
            </a:endParaRPr>
          </a:p>
          <a:p>
            <a:pPr defTabSz="344804">
              <a:tabLst>
                <a:tab pos="342900" algn="l"/>
              </a:tabLst>
              <a:defRPr>
                <a:latin typeface="Menlo"/>
                <a:ea typeface="Menlo"/>
                <a:cs typeface="Menlo"/>
                <a:sym typeface="Menlo"/>
              </a:defRPr>
            </a:pPr>
            <a:r>
              <a:t>         currentNode = currentNode.getNextNode();</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Assertion: currentNode != null</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return</a:t>
            </a:r>
            <a:r>
              <a:t> currentNode;</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getNodeAt</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BA2DA2"/>
                </a:solidFill>
                <a:latin typeface="Menlo"/>
                <a:ea typeface="Menlo"/>
                <a:cs typeface="Menlo"/>
                <a:sym typeface="Menlo"/>
              </a:defRPr>
            </a:pPr>
            <a:r>
              <a:rPr>
                <a:solidFill>
                  <a:srgbClr val="000000"/>
                </a:solidFill>
              </a:rPr>
              <a:t>	</a:t>
            </a:r>
            <a:r>
              <a:t>private</a:t>
            </a:r>
            <a:r>
              <a:rPr>
                <a:solidFill>
                  <a:srgbClr val="000000"/>
                </a:solidFill>
              </a:rPr>
              <a:t> </a:t>
            </a:r>
            <a:r>
              <a:t>class</a:t>
            </a:r>
            <a:r>
              <a:rPr>
                <a:solidFill>
                  <a:srgbClr val="000000"/>
                </a:solidFill>
              </a:rPr>
              <a:t> Node</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p>
          <a:p>
            <a:pPr lvl="3" indent="685800" defTabSz="344804">
              <a:tabLst>
                <a:tab pos="342900" algn="l"/>
              </a:tabLst>
              <a:defRPr>
                <a:solidFill>
                  <a:srgbClr val="369638"/>
                </a:solidFill>
                <a:latin typeface="Menlo"/>
                <a:ea typeface="Menlo"/>
                <a:cs typeface="Menlo"/>
                <a:sym typeface="Menlo"/>
              </a:defRPr>
            </a:pPr>
            <a:r>
              <a:t>// &lt; Implementation of private inner class Node &gt;</a:t>
            </a:r>
          </a:p>
          <a:p>
            <a:pPr lvl="1" indent="228600" defTabSz="344804">
              <a:tabLst>
                <a:tab pos="342900" algn="l"/>
              </a:tabLst>
              <a:defRPr>
                <a:solidFill>
                  <a:srgbClr val="008400"/>
                </a:solidFill>
                <a:latin typeface="Menlo"/>
                <a:ea typeface="Menlo"/>
                <a:cs typeface="Menlo"/>
                <a:sym typeface="Menlo"/>
              </a:defRPr>
            </a:pPr>
            <a:r>
              <a:t>  </a:t>
            </a:r>
            <a:r>
              <a:rPr>
                <a:solidFill>
                  <a:srgbClr val="000000"/>
                </a:solidFill>
              </a:rPr>
              <a:t>} </a:t>
            </a:r>
            <a:r>
              <a:t>// end Node</a:t>
            </a:r>
          </a:p>
          <a:p>
            <a:pPr lvl="1" indent="228600" defTabSz="344804">
              <a:tabLst>
                <a:tab pos="342900" algn="l"/>
              </a:tabLst>
              <a:defRPr>
                <a:solidFill>
                  <a:srgbClr val="008400"/>
                </a:solidFill>
                <a:latin typeface="Menlo"/>
                <a:ea typeface="Menlo"/>
                <a:cs typeface="Menlo"/>
                <a:sym typeface="Menlo"/>
              </a:defRPr>
            </a:pP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end LList</a:t>
            </a:r>
          </a:p>
          <a:p>
            <a:pPr defTabSz="344804">
              <a:tabLst>
                <a:tab pos="342900" algn="l"/>
              </a:tabLst>
              <a:defRPr>
                <a:latin typeface="Menlo"/>
                <a:ea typeface="Menlo"/>
                <a:cs typeface="Menlo"/>
                <a:sym typeface="Menlo"/>
              </a:defRPr>
            </a:pP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itle 1"/>
          <p:cNvSpPr txBox="1">
            <a:spLocks noGrp="1"/>
          </p:cNvSpPr>
          <p:nvPr>
            <p:ph type="title"/>
          </p:nvPr>
        </p:nvSpPr>
        <p:spPr>
          <a:prstGeom prst="rect">
            <a:avLst/>
          </a:prstGeom>
        </p:spPr>
        <p:txBody>
          <a:bodyPr>
            <a:normAutofit fontScale="90000"/>
          </a:bodyPr>
          <a:lstStyle/>
          <a:p>
            <a:r>
              <a:t>Adding to the End of the List</a:t>
            </a:r>
          </a:p>
        </p:txBody>
      </p:sp>
      <p:sp>
        <p:nvSpPr>
          <p:cNvPr id="125" name="Text Placeholder 2"/>
          <p:cNvSpPr txBox="1">
            <a:spLocks noGrp="1"/>
          </p:cNvSpPr>
          <p:nvPr>
            <p:ph type="body" sz="quarter" idx="1"/>
          </p:nvPr>
        </p:nvSpPr>
        <p:spPr>
          <a:prstGeom prst="rect">
            <a:avLst/>
          </a:prstGeom>
        </p:spPr>
        <p:txBody>
          <a:bodyPr>
            <a:normAutofit lnSpcReduction="10000"/>
          </a:bodyPr>
          <a:lstStyle/>
          <a:p>
            <a:pPr defTabSz="667512">
              <a:defRPr sz="2628"/>
            </a:pPr>
            <a:r>
              <a:t>The method </a:t>
            </a:r>
            <a:r>
              <a:rPr>
                <a:latin typeface="Courier New"/>
                <a:ea typeface="Courier New"/>
                <a:cs typeface="Courier New"/>
                <a:sym typeface="Courier New"/>
              </a:rPr>
              <a:t>add</a:t>
            </a:r>
            <a:r>
              <a:t> assumes method </a:t>
            </a:r>
            <a:r>
              <a:rPr>
                <a:latin typeface="Courier New"/>
                <a:ea typeface="Courier New"/>
                <a:cs typeface="Courier New"/>
                <a:sym typeface="Courier New"/>
              </a:rPr>
              <a:t>getNodeAt</a:t>
            </a:r>
          </a:p>
        </p:txBody>
      </p:sp>
      <p:sp>
        <p:nvSpPr>
          <p:cNvPr id="126" name="public void add(T newEntry)…"/>
          <p:cNvSpPr txBox="1"/>
          <p:nvPr/>
        </p:nvSpPr>
        <p:spPr>
          <a:xfrm>
            <a:off x="249435" y="1351279"/>
            <a:ext cx="8529487" cy="35204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void</a:t>
            </a:r>
            <a:r>
              <a:t> add(T newEntry)</a:t>
            </a:r>
            <a:endParaRPr>
              <a:latin typeface="+mn-lt"/>
              <a:ea typeface="+mn-ea"/>
              <a:cs typeface="+mn-cs"/>
              <a:sym typeface="Helvetica"/>
            </a:endParaRPr>
          </a:p>
          <a:p>
            <a:pPr defTabSz="344804">
              <a:tabLst>
                <a:tab pos="342900" algn="l"/>
              </a:tabLst>
              <a:defRPr sz="1500">
                <a:latin typeface="Menlo"/>
                <a:ea typeface="Menlo"/>
                <a:cs typeface="Menlo"/>
                <a:sym typeface="Menlo"/>
              </a:defRPr>
            </a:pPr>
            <a:r>
              <a: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Node newNode = </a:t>
            </a:r>
            <a:r>
              <a:rPr>
                <a:solidFill>
                  <a:srgbClr val="BA2DA2"/>
                </a:solidFill>
              </a:rPr>
              <a:t>new</a:t>
            </a:r>
            <a:r>
              <a:t> Node(newEntry);</a:t>
            </a:r>
            <a:endParaRPr>
              <a:latin typeface="+mn-lt"/>
              <a:ea typeface="+mn-ea"/>
              <a:cs typeface="+mn-cs"/>
              <a:sym typeface="Helvetica"/>
            </a:endParaRPr>
          </a:p>
          <a:p>
            <a:pPr defTabSz="344804">
              <a:tabLst>
                <a:tab pos="342900" algn="l"/>
              </a:tabLst>
              <a:defRPr sz="1500">
                <a:latin typeface="+mn-lt"/>
                <a:ea typeface="+mn-ea"/>
                <a:cs typeface="+mn-cs"/>
                <a:sym typeface="Helvetica"/>
              </a:defRPr>
            </a:pP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(isEmpty())</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firstNode = newNode;</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else</a:t>
            </a:r>
            <a:r>
              <a:t>                              </a:t>
            </a:r>
            <a:r>
              <a:rPr>
                <a:solidFill>
                  <a:srgbClr val="008400"/>
                </a:solidFill>
              </a:rPr>
              <a:t>// Add to end of nonempty list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Node lastNode = getNodeAt(numberOfEntries);</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lastNode.setNextNode(newNode); </a:t>
            </a:r>
            <a:r>
              <a:rPr>
                <a:solidFill>
                  <a:srgbClr val="008400"/>
                </a:solidFill>
              </a:rPr>
              <a:t>// Make last node reference new node</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if	</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numberOfEntries++;</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add</a:t>
            </a:r>
            <a:endParaRPr>
              <a:solidFill>
                <a:srgbClr val="000000"/>
              </a:solidFill>
              <a:latin typeface="+mn-lt"/>
              <a:ea typeface="+mn-ea"/>
              <a:cs typeface="+mn-cs"/>
              <a:sym typeface="Helvetica"/>
            </a:endParaRPr>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itle 1"/>
          <p:cNvSpPr txBox="1">
            <a:spLocks noGrp="1"/>
          </p:cNvSpPr>
          <p:nvPr>
            <p:ph type="title"/>
          </p:nvPr>
        </p:nvSpPr>
        <p:spPr>
          <a:prstGeom prst="rect">
            <a:avLst/>
          </a:prstGeom>
        </p:spPr>
        <p:txBody>
          <a:bodyPr>
            <a:normAutofit fontScale="90000"/>
          </a:bodyPr>
          <a:lstStyle/>
          <a:p>
            <a:r>
              <a:t>Adding at a Given Position</a:t>
            </a:r>
          </a:p>
        </p:txBody>
      </p:sp>
      <p:sp>
        <p:nvSpPr>
          <p:cNvPr id="129" name="Text Placeholder 2"/>
          <p:cNvSpPr txBox="1">
            <a:spLocks noGrp="1"/>
          </p:cNvSpPr>
          <p:nvPr>
            <p:ph type="body" sz="quarter" idx="1"/>
          </p:nvPr>
        </p:nvSpPr>
        <p:spPr>
          <a:prstGeom prst="rect">
            <a:avLst/>
          </a:prstGeom>
        </p:spPr>
        <p:txBody>
          <a:bodyPr>
            <a:normAutofit lnSpcReduction="10000"/>
          </a:bodyPr>
          <a:lstStyle/>
          <a:p>
            <a:pPr defTabSz="667512">
              <a:defRPr sz="2628"/>
            </a:pPr>
            <a:r>
              <a:rPr>
                <a:latin typeface="Courier New"/>
                <a:ea typeface="Courier New"/>
                <a:cs typeface="Courier New"/>
                <a:sym typeface="Courier New"/>
              </a:rPr>
              <a:t>add</a:t>
            </a:r>
            <a:r>
              <a:t> method.</a:t>
            </a:r>
          </a:p>
        </p:txBody>
      </p:sp>
      <p:sp>
        <p:nvSpPr>
          <p:cNvPr id="130" name="public void add(int givenPosition, T newEntry)…"/>
          <p:cNvSpPr txBox="1"/>
          <p:nvPr/>
        </p:nvSpPr>
        <p:spPr>
          <a:xfrm>
            <a:off x="457200" y="646430"/>
            <a:ext cx="8538282" cy="55778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void</a:t>
            </a:r>
            <a:r>
              <a:t> add(</a:t>
            </a:r>
            <a:r>
              <a:rPr>
                <a:solidFill>
                  <a:srgbClr val="BA2DA2"/>
                </a:solidFill>
              </a:rPr>
              <a:t>int</a:t>
            </a:r>
            <a:r>
              <a:t> givenPosition, T newEntry)</a:t>
            </a:r>
            <a:endParaRPr>
              <a:latin typeface="+mn-lt"/>
              <a:ea typeface="+mn-ea"/>
              <a:cs typeface="+mn-cs"/>
              <a:sym typeface="Helvetica"/>
            </a:endParaRPr>
          </a:p>
          <a:p>
            <a:pPr defTabSz="344804">
              <a:tabLst>
                <a:tab pos="342900" algn="l"/>
              </a:tabLst>
              <a:defRPr sz="1500">
                <a:latin typeface="Menlo"/>
                <a:ea typeface="Menlo"/>
                <a:cs typeface="Menlo"/>
                <a:sym typeface="Menlo"/>
              </a:defRPr>
            </a:pPr>
            <a:r>
              <a: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((givenPosition &gt;= </a:t>
            </a:r>
            <a:r>
              <a:rPr>
                <a:solidFill>
                  <a:srgbClr val="272AD8"/>
                </a:solidFill>
              </a:rPr>
              <a:t>1</a:t>
            </a:r>
            <a:r>
              <a:t>) &amp;&amp; (givenPosition &lt;= numberOfEntries + </a:t>
            </a:r>
            <a:r>
              <a:rPr>
                <a:solidFill>
                  <a:srgbClr val="272AD8"/>
                </a:solidFill>
              </a:rPr>
              <a:t>1</a:t>
            </a:r>
            <a:r>
              <a: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Node newNode = </a:t>
            </a:r>
            <a:r>
              <a:rPr>
                <a:solidFill>
                  <a:srgbClr val="BA2DA2"/>
                </a:solidFill>
              </a:rPr>
              <a:t>new</a:t>
            </a:r>
            <a:r>
              <a:t> Node(newEntry);</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(givenPosition == </a:t>
            </a:r>
            <a:r>
              <a:rPr>
                <a:solidFill>
                  <a:srgbClr val="272AD8"/>
                </a:solidFill>
              </a:rPr>
              <a:t>1</a:t>
            </a:r>
            <a:r>
              <a:t>)                </a:t>
            </a:r>
            <a:r>
              <a:rPr>
                <a:solidFill>
                  <a:srgbClr val="008400"/>
                </a:solidFill>
              </a:rPr>
              <a:t>// Case 1</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newNode.setNextNode(firstNode);</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firstNode = newNode;</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rPr>
                <a:solidFill>
                  <a:srgbClr val="BA2DA2"/>
                </a:solidFill>
              </a:rPr>
              <a:t>else</a:t>
            </a:r>
            <a:r>
              <a:rPr>
                <a:solidFill>
                  <a:srgbClr val="000000"/>
                </a:solidFill>
              </a:rPr>
              <a:t>									         </a:t>
            </a:r>
            <a:r>
              <a:t>// Case 2: list is not empty</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                                      </a:t>
            </a:r>
            <a:r>
              <a:rPr>
                <a:solidFill>
                  <a:srgbClr val="008400"/>
                </a:solidFill>
              </a:rPr>
              <a:t>// and givenPosition &gt; 1</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Node nodeBefore = getNodeAt(givenPosition - </a:t>
            </a:r>
            <a:r>
              <a:rPr>
                <a:solidFill>
                  <a:srgbClr val="272AD8"/>
                </a:solidFill>
              </a:rPr>
              <a:t>1</a:t>
            </a:r>
            <a:r>
              <a: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Node nodeAfter = nodeBefore.getNextNode();</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newNode.setNextNode(nodeAfter);</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nodeBefore.setNextNode(newNode);</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numberOfEntries++;</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endParaRPr>
              <a:latin typeface="+mn-lt"/>
              <a:ea typeface="+mn-ea"/>
              <a:cs typeface="+mn-cs"/>
              <a:sym typeface="Helvetica"/>
            </a:endParaRPr>
          </a:p>
          <a:p>
            <a:pPr defTabSz="344804">
              <a:tabLst>
                <a:tab pos="342900" algn="l"/>
              </a:tabLst>
              <a:defRPr sz="15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throw</a:t>
            </a:r>
            <a:r>
              <a:t> </a:t>
            </a:r>
            <a:r>
              <a:rPr>
                <a:solidFill>
                  <a:srgbClr val="BA2DA2"/>
                </a:solidFill>
              </a:rPr>
              <a:t>new</a:t>
            </a:r>
            <a:r>
              <a:t> IndexOutOfBoundsException(</a:t>
            </a:r>
            <a:endParaRPr>
              <a:latin typeface="+mn-lt"/>
              <a:ea typeface="+mn-ea"/>
              <a:cs typeface="+mn-cs"/>
              <a:sym typeface="Helvetica"/>
            </a:endParaRPr>
          </a:p>
          <a:p>
            <a:pPr defTabSz="344804">
              <a:tabLst>
                <a:tab pos="342900" algn="l"/>
              </a:tabLst>
              <a:defRPr sz="1500">
                <a:solidFill>
                  <a:srgbClr val="D12F1B"/>
                </a:solidFill>
                <a:latin typeface="Menlo"/>
                <a:ea typeface="Menlo"/>
                <a:cs typeface="Menlo"/>
                <a:sym typeface="Menlo"/>
              </a:defRPr>
            </a:pPr>
            <a:r>
              <a:rPr>
                <a:solidFill>
                  <a:srgbClr val="000000"/>
                </a:solidFill>
              </a:rPr>
              <a:t>                </a:t>
            </a:r>
            <a:r>
              <a:t>"Illegal position given to add operation."</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add</a:t>
            </a:r>
            <a:endParaRPr>
              <a:solidFill>
                <a:srgbClr val="000000"/>
              </a:solidFill>
              <a:latin typeface="+mn-lt"/>
              <a:ea typeface="+mn-ea"/>
              <a:cs typeface="+mn-cs"/>
              <a:sym typeface="Helvetica"/>
            </a:endParaRPr>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itle 1"/>
          <p:cNvSpPr txBox="1">
            <a:spLocks noGrp="1"/>
          </p:cNvSpPr>
          <p:nvPr>
            <p:ph type="title"/>
          </p:nvPr>
        </p:nvSpPr>
        <p:spPr>
          <a:prstGeom prst="rect">
            <a:avLst/>
          </a:prstGeom>
        </p:spPr>
        <p:txBody>
          <a:bodyPr>
            <a:normAutofit fontScale="90000"/>
          </a:bodyPr>
          <a:lstStyle/>
          <a:p>
            <a:pPr defTabSz="868680">
              <a:defRPr sz="4180"/>
            </a:pPr>
            <a:r>
              <a:t>Method </a:t>
            </a:r>
            <a:r>
              <a:rPr>
                <a:latin typeface="Courier New"/>
                <a:ea typeface="Courier New"/>
                <a:cs typeface="Courier New"/>
                <a:sym typeface="Courier New"/>
              </a:rPr>
              <a:t>isEmpty</a:t>
            </a:r>
          </a:p>
        </p:txBody>
      </p:sp>
      <p:sp>
        <p:nvSpPr>
          <p:cNvPr id="133" name="Text Placeholder 2"/>
          <p:cNvSpPr txBox="1">
            <a:spLocks noGrp="1"/>
          </p:cNvSpPr>
          <p:nvPr>
            <p:ph type="body" sz="quarter" idx="1"/>
          </p:nvPr>
        </p:nvSpPr>
        <p:spPr>
          <a:prstGeom prst="rect">
            <a:avLst/>
          </a:prstGeom>
        </p:spPr>
        <p:txBody>
          <a:bodyPr>
            <a:normAutofit fontScale="92500" lnSpcReduction="10000"/>
          </a:bodyPr>
          <a:lstStyle/>
          <a:p>
            <a:pPr defTabSz="749808">
              <a:defRPr sz="2952"/>
            </a:pPr>
            <a:endParaRPr/>
          </a:p>
        </p:txBody>
      </p:sp>
      <p:sp>
        <p:nvSpPr>
          <p:cNvPr id="134" name="public boolean isEmpty()…"/>
          <p:cNvSpPr txBox="1"/>
          <p:nvPr/>
        </p:nvSpPr>
        <p:spPr>
          <a:xfrm>
            <a:off x="978639" y="976630"/>
            <a:ext cx="7186722" cy="49047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boolean</a:t>
            </a:r>
            <a:r>
              <a:t> isEmpty()</a:t>
            </a:r>
            <a:endParaRPr>
              <a:latin typeface="+mn-lt"/>
              <a:ea typeface="+mn-ea"/>
              <a:cs typeface="+mn-cs"/>
              <a:sym typeface="Helvetica"/>
            </a:endParaRPr>
          </a:p>
          <a:p>
            <a:pPr defTabSz="344804">
              <a:tabLst>
                <a:tab pos="342900" algn="l"/>
              </a:tabLst>
              <a:defRPr sz="1800">
                <a:latin typeface="Menlo"/>
                <a:ea typeface="Menlo"/>
                <a:cs typeface="Menlo"/>
                <a:sym typeface="Menlo"/>
              </a:defRPr>
            </a:pP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boolean</a:t>
            </a:r>
            <a:r>
              <a:t> result;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endParaRPr>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rPr>
                <a:solidFill>
                  <a:srgbClr val="BA2DA2"/>
                </a:solidFill>
              </a:rPr>
              <a:t>if</a:t>
            </a:r>
            <a:r>
              <a:rPr>
                <a:solidFill>
                  <a:srgbClr val="000000"/>
                </a:solidFill>
              </a:rPr>
              <a:t> (numberOfEntries == </a:t>
            </a:r>
            <a:r>
              <a:rPr>
                <a:solidFill>
                  <a:srgbClr val="272AD8"/>
                </a:solidFill>
              </a:rPr>
              <a:t>0</a:t>
            </a:r>
            <a:r>
              <a:rPr>
                <a:solidFill>
                  <a:srgbClr val="000000"/>
                </a:solidFill>
              </a:rPr>
              <a:t>) </a:t>
            </a:r>
            <a:r>
              <a:t>// Or getLength() == 0</a:t>
            </a:r>
            <a:endParaRPr>
              <a:solidFill>
                <a:srgbClr val="000000"/>
              </a:solidFill>
              <a:latin typeface="+mn-lt"/>
              <a:ea typeface="+mn-ea"/>
              <a:cs typeface="+mn-cs"/>
              <a:sym typeface="Helvetica"/>
            </a:endParaRPr>
          </a:p>
          <a:p>
            <a:pPr defTabSz="344804">
              <a:tabLst>
                <a:tab pos="342900" algn="l"/>
              </a:tabLst>
              <a:defRPr sz="1800">
                <a:latin typeface="Menlo"/>
                <a:ea typeface="Menlo"/>
                <a:cs typeface="Menlo"/>
                <a:sym typeface="Menlo"/>
              </a:defRPr>
            </a:pPr>
            <a:r>
              <a:t>   {</a:t>
            </a:r>
            <a:endParaRPr>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Assertion: firstNode == null</a:t>
            </a:r>
            <a:endParaRPr>
              <a:solidFill>
                <a:srgbClr val="000000"/>
              </a:solidFill>
              <a:latin typeface="+mn-lt"/>
              <a:ea typeface="+mn-ea"/>
              <a:cs typeface="+mn-cs"/>
              <a:sym typeface="Helvetica"/>
            </a:endParaRPr>
          </a:p>
          <a:p>
            <a:pPr defTabSz="344804">
              <a:tabLst>
                <a:tab pos="342900" algn="l"/>
              </a:tabLst>
              <a:defRPr sz="1800">
                <a:latin typeface="Menlo"/>
                <a:ea typeface="Menlo"/>
                <a:cs typeface="Menlo"/>
                <a:sym typeface="Menlo"/>
              </a:defRPr>
            </a:pPr>
            <a:r>
              <a:t>      result = </a:t>
            </a:r>
            <a:r>
              <a:rPr>
                <a:solidFill>
                  <a:srgbClr val="BA2DA2"/>
                </a:solidFill>
              </a:rPr>
              <a:t>true</a:t>
            </a: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endParaRPr>
              <a:latin typeface="+mn-lt"/>
              <a:ea typeface="+mn-ea"/>
              <a:cs typeface="+mn-cs"/>
              <a:sym typeface="Helvetica"/>
            </a:endParaRPr>
          </a:p>
          <a:p>
            <a:pPr defTabSz="344804">
              <a:tabLst>
                <a:tab pos="342900" algn="l"/>
              </a:tabLst>
              <a:defRPr sz="18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sz="1800">
                <a:latin typeface="Menlo"/>
                <a:ea typeface="Menlo"/>
                <a:cs typeface="Menlo"/>
                <a:sym typeface="Menlo"/>
              </a:defRPr>
            </a:pPr>
            <a:r>
              <a:t>   {</a:t>
            </a:r>
            <a:endParaRPr>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Assertion: firstNode != null</a:t>
            </a:r>
            <a:endParaRPr>
              <a:solidFill>
                <a:srgbClr val="000000"/>
              </a:solidFill>
              <a:latin typeface="+mn-lt"/>
              <a:ea typeface="+mn-ea"/>
              <a:cs typeface="+mn-cs"/>
              <a:sym typeface="Helvetica"/>
            </a:endParaRPr>
          </a:p>
          <a:p>
            <a:pPr defTabSz="344804">
              <a:tabLst>
                <a:tab pos="342900" algn="l"/>
              </a:tabLst>
              <a:defRPr sz="1800">
                <a:latin typeface="Menlo"/>
                <a:ea typeface="Menlo"/>
                <a:cs typeface="Menlo"/>
                <a:sym typeface="Menlo"/>
              </a:defRPr>
            </a:pPr>
            <a:r>
              <a:t>      result = </a:t>
            </a:r>
            <a:r>
              <a:rPr>
                <a:solidFill>
                  <a:srgbClr val="BA2DA2"/>
                </a:solidFill>
              </a:rPr>
              <a:t>false</a:t>
            </a:r>
            <a:r>
              <a:t>;</a:t>
            </a:r>
            <a:endParaRPr>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sz="1800">
                <a:latin typeface="Menlo"/>
                <a:ea typeface="Menlo"/>
                <a:cs typeface="Menlo"/>
                <a:sym typeface="Menlo"/>
              </a:defRPr>
            </a:pPr>
            <a:r>
              <a:t>      </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result;</a:t>
            </a:r>
            <a:endParaRPr>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isEmpty</a:t>
            </a:r>
            <a:endParaRPr>
              <a:solidFill>
                <a:srgbClr val="000000"/>
              </a:solidFill>
              <a:latin typeface="+mn-lt"/>
              <a:ea typeface="+mn-ea"/>
              <a:cs typeface="+mn-cs"/>
              <a:sym typeface="Helvetica"/>
            </a:endParaRP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title"/>
          </p:nvPr>
        </p:nvSpPr>
        <p:spPr>
          <a:prstGeom prst="rect">
            <a:avLst/>
          </a:prstGeom>
        </p:spPr>
        <p:txBody>
          <a:bodyPr>
            <a:normAutofit fontScale="90000"/>
          </a:bodyPr>
          <a:lstStyle/>
          <a:p>
            <a:pPr defTabSz="868680">
              <a:defRPr sz="4180"/>
            </a:pPr>
            <a:r>
              <a:t>Method </a:t>
            </a:r>
            <a:r>
              <a:rPr>
                <a:latin typeface="Courier New"/>
                <a:ea typeface="Courier New"/>
                <a:cs typeface="Courier New"/>
                <a:sym typeface="Courier New"/>
              </a:rPr>
              <a:t>toArray</a:t>
            </a:r>
          </a:p>
        </p:txBody>
      </p:sp>
      <p:sp>
        <p:nvSpPr>
          <p:cNvPr id="137" name="Text Placeholder 2"/>
          <p:cNvSpPr txBox="1">
            <a:spLocks noGrp="1"/>
          </p:cNvSpPr>
          <p:nvPr>
            <p:ph type="body" sz="quarter" idx="1"/>
          </p:nvPr>
        </p:nvSpPr>
        <p:spPr>
          <a:prstGeom prst="rect">
            <a:avLst/>
          </a:prstGeom>
        </p:spPr>
        <p:txBody>
          <a:bodyPr>
            <a:normAutofit fontScale="92500" lnSpcReduction="10000"/>
          </a:bodyPr>
          <a:lstStyle>
            <a:lvl1pPr defTabSz="749808">
              <a:defRPr sz="2952"/>
            </a:lvl1pPr>
          </a:lstStyle>
          <a:p>
            <a:r>
              <a:t>Traverses chain, loads an array.</a:t>
            </a:r>
          </a:p>
        </p:txBody>
      </p:sp>
      <p:sp>
        <p:nvSpPr>
          <p:cNvPr id="138" name="public T[] toArray()…"/>
          <p:cNvSpPr txBox="1"/>
          <p:nvPr/>
        </p:nvSpPr>
        <p:spPr>
          <a:xfrm>
            <a:off x="200506" y="1114695"/>
            <a:ext cx="8742988" cy="44094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700">
                <a:latin typeface="Menlo"/>
                <a:ea typeface="Menlo"/>
                <a:cs typeface="Menlo"/>
                <a:sym typeface="Menlo"/>
              </a:defRPr>
            </a:pPr>
            <a:r>
              <a:rPr>
                <a:solidFill>
                  <a:srgbClr val="BA2DA2"/>
                </a:solidFill>
              </a:rPr>
              <a:t>public</a:t>
            </a:r>
            <a:r>
              <a:t> T[] toArray()</a:t>
            </a:r>
            <a:endParaRPr>
              <a:latin typeface="+mn-lt"/>
              <a:ea typeface="+mn-ea"/>
              <a:cs typeface="+mn-cs"/>
              <a:sym typeface="Helvetica"/>
            </a:endParaRPr>
          </a:p>
          <a:p>
            <a:pPr defTabSz="344804">
              <a:tabLst>
                <a:tab pos="342900" algn="l"/>
              </a:tabLst>
              <a:defRPr sz="1700">
                <a:latin typeface="Menlo"/>
                <a:ea typeface="Menlo"/>
                <a:cs typeface="Menlo"/>
                <a:sym typeface="Menlo"/>
              </a:defRPr>
            </a:pPr>
            <a:r>
              <a:t>{</a:t>
            </a:r>
            <a:endParaRPr>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   </a:t>
            </a:r>
            <a:r>
              <a:t>// The cast is safe because the new array contains null entries</a:t>
            </a:r>
            <a:endParaRPr>
              <a:solidFill>
                <a:srgbClr val="000000"/>
              </a:solidFill>
              <a:latin typeface="+mn-lt"/>
              <a:ea typeface="+mn-ea"/>
              <a:cs typeface="+mn-cs"/>
              <a:sym typeface="Helvetica"/>
            </a:endParaRPr>
          </a:p>
          <a:p>
            <a:pPr defTabSz="344804">
              <a:tabLst>
                <a:tab pos="342900" algn="l"/>
              </a:tabLst>
              <a:defRPr sz="1700">
                <a:latin typeface="Menlo"/>
                <a:ea typeface="Menlo"/>
                <a:cs typeface="Menlo"/>
                <a:sym typeface="Menlo"/>
              </a:defRPr>
            </a:pPr>
            <a:r>
              <a:t>   @SuppressWarnings(</a:t>
            </a:r>
            <a:r>
              <a:rPr>
                <a:solidFill>
                  <a:srgbClr val="D12F1B"/>
                </a:solidFill>
              </a:rPr>
              <a:t>"unchecked"</a:t>
            </a:r>
            <a:r>
              <a:t>)</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T[] result = (T[])</a:t>
            </a:r>
            <a:r>
              <a:rPr>
                <a:solidFill>
                  <a:srgbClr val="BA2DA2"/>
                </a:solidFill>
              </a:rPr>
              <a:t>new</a:t>
            </a:r>
            <a:r>
              <a:t> Object[numberOfEntries];</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r>
              <a:rPr>
                <a:solidFill>
                  <a:srgbClr val="BA2DA2"/>
                </a:solidFill>
              </a:rPr>
              <a:t>int</a:t>
            </a:r>
            <a:r>
              <a:t> index = </a:t>
            </a:r>
            <a:r>
              <a:rPr>
                <a:solidFill>
                  <a:srgbClr val="272AD8"/>
                </a:solidFill>
              </a:rPr>
              <a:t>0</a:t>
            </a:r>
            <a:r>
              <a:t>;</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Node currentNode = firstNode;</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r>
              <a:rPr>
                <a:solidFill>
                  <a:srgbClr val="BA2DA2"/>
                </a:solidFill>
              </a:rPr>
              <a:t>while</a:t>
            </a:r>
            <a:r>
              <a:t> ((index &lt; numberOfEntries) &amp;&amp; (currentNode != </a:t>
            </a:r>
            <a:r>
              <a:rPr>
                <a:solidFill>
                  <a:srgbClr val="BA2DA2"/>
                </a:solidFill>
              </a:rPr>
              <a:t>null</a:t>
            </a:r>
            <a:r>
              <a:t>))</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result[index] = currentNode.getData();</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currentNode = currentNode.getNextNode();</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index++;</a:t>
            </a:r>
            <a:endParaRPr>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n-lt"/>
              <a:ea typeface="+mn-ea"/>
              <a:cs typeface="+mn-cs"/>
              <a:sym typeface="Helvetica"/>
            </a:endParaRPr>
          </a:p>
          <a:p>
            <a:pPr defTabSz="344804">
              <a:tabLst>
                <a:tab pos="342900" algn="l"/>
              </a:tabLst>
              <a:defRPr sz="1700">
                <a:latin typeface="Menlo"/>
                <a:ea typeface="Menlo"/>
                <a:cs typeface="Menlo"/>
                <a:sym typeface="Menlo"/>
              </a:defRPr>
            </a:pPr>
            <a:r>
              <a:t>   </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r>
              <a:rPr>
                <a:solidFill>
                  <a:srgbClr val="BA2DA2"/>
                </a:solidFill>
              </a:rPr>
              <a:t>return</a:t>
            </a:r>
            <a:r>
              <a:t> result;</a:t>
            </a:r>
            <a:endParaRPr>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 </a:t>
            </a:r>
            <a:r>
              <a:t>// end toArray</a:t>
            </a: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itle 1"/>
          <p:cNvSpPr txBox="1">
            <a:spLocks noGrp="1"/>
          </p:cNvSpPr>
          <p:nvPr>
            <p:ph type="title"/>
          </p:nvPr>
        </p:nvSpPr>
        <p:spPr>
          <a:prstGeom prst="rect">
            <a:avLst/>
          </a:prstGeom>
        </p:spPr>
        <p:txBody>
          <a:bodyPr>
            <a:normAutofit fontScale="90000"/>
          </a:bodyPr>
          <a:lstStyle/>
          <a:p>
            <a:r>
              <a:t>Testing Core Methods</a:t>
            </a:r>
          </a:p>
        </p:txBody>
      </p:sp>
      <p:sp>
        <p:nvSpPr>
          <p:cNvPr id="141" name="Text Placeholder 2"/>
          <p:cNvSpPr txBox="1">
            <a:spLocks noGrp="1"/>
          </p:cNvSpPr>
          <p:nvPr>
            <p:ph type="body" sz="quarter" idx="1"/>
          </p:nvPr>
        </p:nvSpPr>
        <p:spPr>
          <a:xfrm>
            <a:off x="249435" y="5848708"/>
            <a:ext cx="8513565" cy="581001"/>
          </a:xfrm>
          <a:prstGeom prst="rect">
            <a:avLst/>
          </a:prstGeom>
        </p:spPr>
        <p:txBody>
          <a:bodyPr/>
          <a:lstStyle>
            <a:lvl1pPr defTabSz="466344">
              <a:defRPr sz="1836"/>
            </a:lvl1pPr>
          </a:lstStyle>
          <a:p>
            <a:r>
              <a:t>LISTING 12-2 A main method that tests part of the implementation of the ADT list</a:t>
            </a:r>
          </a:p>
        </p:txBody>
      </p:sp>
      <p:sp>
        <p:nvSpPr>
          <p:cNvPr id="142" name="public static void main(String[] args)…"/>
          <p:cNvSpPr txBox="1"/>
          <p:nvPr/>
        </p:nvSpPr>
        <p:spPr>
          <a:xfrm>
            <a:off x="249435" y="807814"/>
            <a:ext cx="8846503" cy="51587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600">
                <a:latin typeface="Menlo"/>
                <a:ea typeface="Menlo"/>
                <a:cs typeface="Menlo"/>
                <a:sym typeface="Menlo"/>
              </a:defRPr>
            </a:pPr>
            <a:r>
              <a:rPr>
                <a:solidFill>
                  <a:srgbClr val="BA2DA2"/>
                </a:solidFill>
              </a:rPr>
              <a:t>public</a:t>
            </a:r>
            <a:r>
              <a:t> </a:t>
            </a:r>
            <a:r>
              <a:rPr>
                <a:solidFill>
                  <a:srgbClr val="BA2DA2"/>
                </a:solidFill>
              </a:rPr>
              <a:t>static</a:t>
            </a:r>
            <a:r>
              <a:t> </a:t>
            </a:r>
            <a:r>
              <a:rPr>
                <a:solidFill>
                  <a:srgbClr val="BA2DA2"/>
                </a:solidFill>
              </a:rPr>
              <a:t>void</a:t>
            </a:r>
            <a:r>
              <a:t> main(String[] args)</a:t>
            </a:r>
            <a:endParaRPr>
              <a:latin typeface="+mn-lt"/>
              <a:ea typeface="+mn-ea"/>
              <a:cs typeface="+mn-cs"/>
              <a:sym typeface="Helvetica"/>
            </a:endParaRPr>
          </a:p>
          <a:p>
            <a:pPr defTabSz="344804">
              <a:tabLst>
                <a:tab pos="342900" algn="l"/>
              </a:tabLst>
              <a:defRPr sz="1600">
                <a:latin typeface="Menlo"/>
                <a:ea typeface="Menlo"/>
                <a:cs typeface="Menlo"/>
                <a:sym typeface="Menlo"/>
              </a:defRPr>
            </a:pPr>
            <a:r>
              <a:t>{</a:t>
            </a:r>
            <a:endParaRPr>
              <a:latin typeface="+mn-lt"/>
              <a:ea typeface="+mn-ea"/>
              <a:cs typeface="+mn-cs"/>
              <a:sym typeface="Helvetica"/>
            </a:endParaRPr>
          </a:p>
          <a:p>
            <a:pPr defTabSz="344804">
              <a:tabLst>
                <a:tab pos="342900" algn="l"/>
              </a:tabLst>
              <a:defRPr sz="1600">
                <a:solidFill>
                  <a:srgbClr val="D12F1B"/>
                </a:solidFill>
                <a:latin typeface="Menlo"/>
                <a:ea typeface="Menlo"/>
                <a:cs typeface="Menlo"/>
                <a:sym typeface="Menlo"/>
              </a:defRPr>
            </a:pPr>
            <a:r>
              <a:rPr>
                <a:solidFill>
                  <a:srgbClr val="000000"/>
                </a:solidFill>
              </a:rPr>
              <a:t>   System.out.println(</a:t>
            </a:r>
            <a:r>
              <a:t>"Create an empty list."</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sz="1600">
                <a:latin typeface="Menlo"/>
                <a:ea typeface="Menlo"/>
                <a:cs typeface="Menlo"/>
                <a:sym typeface="Menlo"/>
              </a:defRPr>
            </a:pPr>
            <a:r>
              <a:t>   ListInterface&lt;String&gt; myList = </a:t>
            </a:r>
            <a:r>
              <a:rPr>
                <a:solidFill>
                  <a:srgbClr val="BA2DA2"/>
                </a:solidFill>
              </a:rPr>
              <a:t>new</a:t>
            </a:r>
            <a:r>
              <a:t> LList&lt;String&gt;();</a:t>
            </a:r>
            <a:endParaRPr>
              <a:latin typeface="+mn-lt"/>
              <a:ea typeface="+mn-ea"/>
              <a:cs typeface="+mn-cs"/>
              <a:sym typeface="Helvetica"/>
            </a:endParaRPr>
          </a:p>
          <a:p>
            <a:pPr defTabSz="344804">
              <a:tabLst>
                <a:tab pos="342900" algn="l"/>
              </a:tabLst>
              <a:defRPr sz="1600">
                <a:solidFill>
                  <a:srgbClr val="D12F1B"/>
                </a:solidFill>
                <a:latin typeface="Menlo"/>
                <a:ea typeface="Menlo"/>
                <a:cs typeface="Menlo"/>
                <a:sym typeface="Menlo"/>
              </a:defRPr>
            </a:pPr>
            <a:r>
              <a:rPr>
                <a:solidFill>
                  <a:srgbClr val="000000"/>
                </a:solidFill>
              </a:rPr>
              <a:t>   System.out.println(</a:t>
            </a:r>
            <a:r>
              <a:t>"List should be empty; isEmpty returns "</a:t>
            </a:r>
            <a:r>
              <a:rPr>
                <a:solidFill>
                  <a:srgbClr val="000000"/>
                </a:solidFill>
              </a:rPr>
              <a:t> + </a:t>
            </a:r>
            <a:endParaRPr>
              <a:solidFill>
                <a:srgbClr val="000000"/>
              </a:solidFill>
              <a:latin typeface="+mn-lt"/>
              <a:ea typeface="+mn-ea"/>
              <a:cs typeface="+mn-cs"/>
              <a:sym typeface="Helvetica"/>
            </a:endParaRPr>
          </a:p>
          <a:p>
            <a:pPr defTabSz="344804">
              <a:tabLst>
                <a:tab pos="342900" algn="l"/>
              </a:tabLst>
              <a:defRPr sz="1600">
                <a:latin typeface="Menlo"/>
                <a:ea typeface="Menlo"/>
                <a:cs typeface="Menlo"/>
                <a:sym typeface="Menlo"/>
              </a:defRPr>
            </a:pPr>
            <a:r>
              <a:t>                      myList.isEmpty() + </a:t>
            </a:r>
            <a:r>
              <a:rPr>
                <a:solidFill>
                  <a:srgbClr val="D12F1B"/>
                </a:solidFill>
              </a:rPr>
              <a:t>"."</a:t>
            </a:r>
            <a:r>
              <a:t>);</a:t>
            </a:r>
            <a:endParaRPr>
              <a:latin typeface="+mn-lt"/>
              <a:ea typeface="+mn-ea"/>
              <a:cs typeface="+mn-cs"/>
              <a:sym typeface="Helvetica"/>
            </a:endParaRPr>
          </a:p>
          <a:p>
            <a:pPr defTabSz="344804">
              <a:tabLst>
                <a:tab pos="342900" algn="l"/>
              </a:tabLst>
              <a:defRPr sz="1600">
                <a:latin typeface="+mn-lt"/>
                <a:ea typeface="+mn-ea"/>
                <a:cs typeface="+mn-cs"/>
                <a:sym typeface="Helvetica"/>
              </a:defRPr>
            </a:pPr>
            <a:endParaRPr>
              <a:latin typeface="+mn-lt"/>
              <a:ea typeface="+mn-ea"/>
              <a:cs typeface="+mn-cs"/>
              <a:sym typeface="Helvetica"/>
            </a:endParaRPr>
          </a:p>
          <a:p>
            <a:pPr defTabSz="344804">
              <a:tabLst>
                <a:tab pos="342900" algn="l"/>
              </a:tabLst>
              <a:defRPr sz="1600">
                <a:solidFill>
                  <a:srgbClr val="D12F1B"/>
                </a:solidFill>
                <a:latin typeface="Menlo"/>
                <a:ea typeface="Menlo"/>
                <a:cs typeface="Menlo"/>
                <a:sym typeface="Menlo"/>
              </a:defRPr>
            </a:pPr>
            <a:r>
              <a:rPr>
                <a:solidFill>
                  <a:srgbClr val="000000"/>
                </a:solidFill>
              </a:rPr>
              <a:t>   System.out.println(</a:t>
            </a:r>
            <a:r>
              <a:t>"\nTesting add to end:"</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sz="1600">
                <a:latin typeface="Menlo"/>
                <a:ea typeface="Menlo"/>
                <a:cs typeface="Menlo"/>
                <a:sym typeface="Menlo"/>
              </a:defRPr>
            </a:pPr>
            <a:r>
              <a:t>   myList.add(</a:t>
            </a:r>
            <a:r>
              <a:rPr>
                <a:solidFill>
                  <a:srgbClr val="D12F1B"/>
                </a:solidFill>
              </a:rPr>
              <a:t>"15"</a:t>
            </a:r>
            <a:r>
              <a:t>);</a:t>
            </a:r>
            <a:endParaRPr>
              <a:latin typeface="+mn-lt"/>
              <a:ea typeface="+mn-ea"/>
              <a:cs typeface="+mn-cs"/>
              <a:sym typeface="Helvetica"/>
            </a:endParaRPr>
          </a:p>
          <a:p>
            <a:pPr defTabSz="344804">
              <a:tabLst>
                <a:tab pos="342900" algn="l"/>
              </a:tabLst>
              <a:defRPr sz="1600">
                <a:latin typeface="Menlo"/>
                <a:ea typeface="Menlo"/>
                <a:cs typeface="Menlo"/>
                <a:sym typeface="Menlo"/>
              </a:defRPr>
            </a:pPr>
            <a:r>
              <a:t>   myList.add(</a:t>
            </a:r>
            <a:r>
              <a:rPr>
                <a:solidFill>
                  <a:srgbClr val="D12F1B"/>
                </a:solidFill>
              </a:rPr>
              <a:t>"25"</a:t>
            </a:r>
            <a:r>
              <a:t>);</a:t>
            </a:r>
            <a:endParaRPr>
              <a:latin typeface="+mn-lt"/>
              <a:ea typeface="+mn-ea"/>
              <a:cs typeface="+mn-cs"/>
              <a:sym typeface="Helvetica"/>
            </a:endParaRPr>
          </a:p>
          <a:p>
            <a:pPr defTabSz="344804">
              <a:tabLst>
                <a:tab pos="342900" algn="l"/>
              </a:tabLst>
              <a:defRPr sz="1600">
                <a:latin typeface="Menlo"/>
                <a:ea typeface="Menlo"/>
                <a:cs typeface="Menlo"/>
                <a:sym typeface="Menlo"/>
              </a:defRPr>
            </a:pPr>
            <a:r>
              <a:t>   myList.add(</a:t>
            </a:r>
            <a:r>
              <a:rPr>
                <a:solidFill>
                  <a:srgbClr val="D12F1B"/>
                </a:solidFill>
              </a:rPr>
              <a:t>"35"</a:t>
            </a:r>
            <a:r>
              <a:t>);</a:t>
            </a:r>
            <a:endParaRPr>
              <a:latin typeface="+mn-lt"/>
              <a:ea typeface="+mn-ea"/>
              <a:cs typeface="+mn-cs"/>
              <a:sym typeface="Helvetica"/>
            </a:endParaRPr>
          </a:p>
          <a:p>
            <a:pPr defTabSz="344804">
              <a:tabLst>
                <a:tab pos="342900" algn="l"/>
              </a:tabLst>
              <a:defRPr sz="1600">
                <a:latin typeface="Menlo"/>
                <a:ea typeface="Menlo"/>
                <a:cs typeface="Menlo"/>
                <a:sym typeface="Menlo"/>
              </a:defRPr>
            </a:pPr>
            <a:r>
              <a:t>   myList.add(</a:t>
            </a:r>
            <a:r>
              <a:rPr>
                <a:solidFill>
                  <a:srgbClr val="D12F1B"/>
                </a:solidFill>
              </a:rPr>
              <a:t>"45"</a:t>
            </a:r>
            <a:r>
              <a:t>);</a:t>
            </a:r>
            <a:endParaRPr>
              <a:latin typeface="+mn-lt"/>
              <a:ea typeface="+mn-ea"/>
              <a:cs typeface="+mn-cs"/>
              <a:sym typeface="Helvetica"/>
            </a:endParaRPr>
          </a:p>
          <a:p>
            <a:pPr defTabSz="344804">
              <a:tabLst>
                <a:tab pos="342900" algn="l"/>
              </a:tabLst>
              <a:defRPr sz="1600">
                <a:solidFill>
                  <a:srgbClr val="D12F1B"/>
                </a:solidFill>
                <a:latin typeface="Menlo"/>
                <a:ea typeface="Menlo"/>
                <a:cs typeface="Menlo"/>
                <a:sym typeface="Menlo"/>
              </a:defRPr>
            </a:pPr>
            <a:r>
              <a:rPr>
                <a:solidFill>
                  <a:srgbClr val="000000"/>
                </a:solidFill>
              </a:rPr>
              <a:t>   System.out.println(</a:t>
            </a:r>
            <a:r>
              <a:t>"List should contain 15 25 35 45."</a:t>
            </a:r>
            <a:r>
              <a:rPr>
                <a:solidFill>
                  <a:srgbClr val="000000"/>
                </a:solidFill>
              </a:rPr>
              <a:t>);		</a:t>
            </a:r>
            <a:endParaRPr>
              <a:solidFill>
                <a:srgbClr val="000000"/>
              </a:solidFill>
              <a:latin typeface="+mn-lt"/>
              <a:ea typeface="+mn-ea"/>
              <a:cs typeface="+mn-cs"/>
              <a:sym typeface="Helvetica"/>
            </a:endParaRPr>
          </a:p>
          <a:p>
            <a:pPr defTabSz="344804">
              <a:tabLst>
                <a:tab pos="342900" algn="l"/>
              </a:tabLst>
              <a:defRPr sz="1600">
                <a:latin typeface="Menlo"/>
                <a:ea typeface="Menlo"/>
                <a:cs typeface="Menlo"/>
                <a:sym typeface="Menlo"/>
              </a:defRPr>
            </a:pPr>
            <a:r>
              <a:t>   displayList(myList);   </a:t>
            </a:r>
            <a:endParaRPr>
              <a:latin typeface="+mn-lt"/>
              <a:ea typeface="+mn-ea"/>
              <a:cs typeface="+mn-cs"/>
              <a:sym typeface="Helvetica"/>
            </a:endParaRPr>
          </a:p>
          <a:p>
            <a:pPr defTabSz="344804">
              <a:tabLst>
                <a:tab pos="342900" algn="l"/>
              </a:tabLst>
              <a:defRPr sz="1600">
                <a:solidFill>
                  <a:srgbClr val="D12F1B"/>
                </a:solidFill>
                <a:latin typeface="Menlo"/>
                <a:ea typeface="Menlo"/>
                <a:cs typeface="Menlo"/>
                <a:sym typeface="Menlo"/>
              </a:defRPr>
            </a:pPr>
            <a:r>
              <a:rPr>
                <a:solidFill>
                  <a:srgbClr val="000000"/>
                </a:solidFill>
              </a:rPr>
              <a:t>   System.out.println(</a:t>
            </a:r>
            <a:r>
              <a:t>"List should not be empty; isEmpty() returns "</a:t>
            </a:r>
            <a:r>
              <a:rPr>
                <a:solidFill>
                  <a:srgbClr val="000000"/>
                </a:solidFill>
              </a:rPr>
              <a:t> + </a:t>
            </a:r>
            <a:endParaRPr>
              <a:solidFill>
                <a:srgbClr val="000000"/>
              </a:solidFill>
              <a:latin typeface="+mn-lt"/>
              <a:ea typeface="+mn-ea"/>
              <a:cs typeface="+mn-cs"/>
              <a:sym typeface="Helvetica"/>
            </a:endParaRPr>
          </a:p>
          <a:p>
            <a:pPr defTabSz="344804">
              <a:tabLst>
                <a:tab pos="342900" algn="l"/>
              </a:tabLst>
              <a:defRPr sz="1600">
                <a:latin typeface="Menlo"/>
                <a:ea typeface="Menlo"/>
                <a:cs typeface="Menlo"/>
                <a:sym typeface="Menlo"/>
              </a:defRPr>
            </a:pPr>
            <a:r>
              <a:t>                      myList.isEmpty() + </a:t>
            </a:r>
            <a:r>
              <a:rPr>
                <a:solidFill>
                  <a:srgbClr val="D12F1B"/>
                </a:solidFill>
              </a:rPr>
              <a:t>"."</a:t>
            </a:r>
            <a:r>
              <a:t>);</a:t>
            </a:r>
            <a:endParaRPr>
              <a:latin typeface="+mn-lt"/>
              <a:ea typeface="+mn-ea"/>
              <a:cs typeface="+mn-cs"/>
              <a:sym typeface="Helvetica"/>
            </a:endParaRPr>
          </a:p>
          <a:p>
            <a:pPr defTabSz="344804">
              <a:tabLst>
                <a:tab pos="342900" algn="l"/>
              </a:tabLst>
              <a:defRPr sz="1600">
                <a:latin typeface="Menlo"/>
                <a:ea typeface="Menlo"/>
                <a:cs typeface="Menlo"/>
                <a:sym typeface="Menlo"/>
              </a:defRPr>
            </a:pPr>
            <a:r>
              <a:t>   System.out.println(</a:t>
            </a:r>
            <a:r>
              <a:rPr>
                <a:solidFill>
                  <a:srgbClr val="D12F1B"/>
                </a:solidFill>
              </a:rPr>
              <a:t>"\nTesting clear():"</a:t>
            </a:r>
            <a:r>
              <a:t>);</a:t>
            </a:r>
            <a:endParaRPr>
              <a:latin typeface="+mn-lt"/>
              <a:ea typeface="+mn-ea"/>
              <a:cs typeface="+mn-cs"/>
              <a:sym typeface="Helvetica"/>
            </a:endParaRPr>
          </a:p>
          <a:p>
            <a:pPr defTabSz="344804">
              <a:tabLst>
                <a:tab pos="342900" algn="l"/>
              </a:tabLst>
              <a:defRPr sz="1600">
                <a:latin typeface="Menlo"/>
                <a:ea typeface="Menlo"/>
                <a:cs typeface="Menlo"/>
                <a:sym typeface="Menlo"/>
              </a:defRPr>
            </a:pPr>
            <a:r>
              <a:t>   myList.clear();</a:t>
            </a:r>
            <a:endParaRPr>
              <a:latin typeface="+mn-lt"/>
              <a:ea typeface="+mn-ea"/>
              <a:cs typeface="+mn-cs"/>
              <a:sym typeface="Helvetica"/>
            </a:endParaRPr>
          </a:p>
          <a:p>
            <a:pPr defTabSz="344804">
              <a:tabLst>
                <a:tab pos="342900" algn="l"/>
              </a:tabLst>
              <a:defRPr sz="1600">
                <a:solidFill>
                  <a:srgbClr val="D12F1B"/>
                </a:solidFill>
                <a:latin typeface="Menlo"/>
                <a:ea typeface="Menlo"/>
                <a:cs typeface="Menlo"/>
                <a:sym typeface="Menlo"/>
              </a:defRPr>
            </a:pPr>
            <a:r>
              <a:rPr>
                <a:solidFill>
                  <a:srgbClr val="000000"/>
                </a:solidFill>
              </a:rPr>
              <a:t>   System.out.println(</a:t>
            </a:r>
            <a:r>
              <a:t>"List should be empty; isEmpty returns "</a:t>
            </a:r>
            <a:r>
              <a:rPr>
                <a:solidFill>
                  <a:srgbClr val="000000"/>
                </a:solidFill>
              </a:rPr>
              <a:t> + </a:t>
            </a:r>
            <a:endParaRPr>
              <a:solidFill>
                <a:srgbClr val="000000"/>
              </a:solidFill>
              <a:latin typeface="+mn-lt"/>
              <a:ea typeface="+mn-ea"/>
              <a:cs typeface="+mn-cs"/>
              <a:sym typeface="Helvetica"/>
            </a:endParaRPr>
          </a:p>
          <a:p>
            <a:pPr defTabSz="344804">
              <a:tabLst>
                <a:tab pos="342900" algn="l"/>
              </a:tabLst>
              <a:defRPr sz="1600">
                <a:latin typeface="Menlo"/>
                <a:ea typeface="Menlo"/>
                <a:cs typeface="Menlo"/>
                <a:sym typeface="Menlo"/>
              </a:defRPr>
            </a:pPr>
            <a:r>
              <a:t>                      myList.isEmpty() + </a:t>
            </a:r>
            <a:r>
              <a:rPr>
                <a:solidFill>
                  <a:srgbClr val="D12F1B"/>
                </a:solidFill>
              </a:rPr>
              <a:t>"."</a:t>
            </a:r>
            <a:r>
              <a:t>);</a:t>
            </a:r>
            <a:endParaRPr>
              <a:latin typeface="+mn-lt"/>
              <a:ea typeface="+mn-ea"/>
              <a:cs typeface="+mn-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a:t>
            </a:r>
            <a:r>
              <a:t>// end main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 Placeholder 2"/>
          <p:cNvSpPr txBox="1">
            <a:spLocks noGrp="1"/>
          </p:cNvSpPr>
          <p:nvPr>
            <p:ph type="body" sz="quarter" idx="1"/>
          </p:nvPr>
        </p:nvSpPr>
        <p:spPr>
          <a:xfrm>
            <a:off x="258233" y="719972"/>
            <a:ext cx="8229601" cy="1054694"/>
          </a:xfrm>
          <a:prstGeom prst="rect">
            <a:avLst/>
          </a:prstGeom>
        </p:spPr>
        <p:txBody>
          <a:bodyPr>
            <a:normAutofit lnSpcReduction="10000"/>
          </a:bodyPr>
          <a:lstStyle/>
          <a:p>
            <a:pPr marL="216407" indent="-144271" defTabSz="649223">
              <a:spcBef>
                <a:spcPts val="400"/>
              </a:spcBef>
              <a:defRPr sz="1703"/>
            </a:pPr>
            <a:r>
              <a:t>Data</a:t>
            </a:r>
          </a:p>
          <a:p>
            <a:pPr marL="559054" lvl="1" indent="-162305" defTabSz="649223">
              <a:spcBef>
                <a:spcPts val="400"/>
              </a:spcBef>
              <a:defRPr sz="1703"/>
            </a:pPr>
            <a:r>
              <a:t>A collection of objects in a specific order and having the same data type</a:t>
            </a:r>
          </a:p>
          <a:p>
            <a:pPr marL="559054" lvl="1" indent="-162305" defTabSz="649223">
              <a:spcBef>
                <a:spcPts val="400"/>
              </a:spcBef>
              <a:defRPr sz="1703"/>
            </a:pPr>
            <a:r>
              <a:t>The number of objects in the collection</a:t>
            </a:r>
          </a:p>
        </p:txBody>
      </p:sp>
      <p:sp>
        <p:nvSpPr>
          <p:cNvPr id="66" name="Title 1"/>
          <p:cNvSpPr txBox="1">
            <a:spLocks noGrp="1"/>
          </p:cNvSpPr>
          <p:nvPr>
            <p:ph type="title"/>
          </p:nvPr>
        </p:nvSpPr>
        <p:spPr>
          <a:prstGeom prst="rect">
            <a:avLst/>
          </a:prstGeom>
        </p:spPr>
        <p:txBody>
          <a:bodyPr>
            <a:normAutofit fontScale="90000"/>
          </a:bodyPr>
          <a:lstStyle/>
          <a:p>
            <a:r>
              <a:t>Specifications for the ADT List</a:t>
            </a:r>
          </a:p>
        </p:txBody>
      </p:sp>
      <p:graphicFrame>
        <p:nvGraphicFramePr>
          <p:cNvPr id="67" name="Table"/>
          <p:cNvGraphicFramePr/>
          <p:nvPr/>
        </p:nvGraphicFramePr>
        <p:xfrm>
          <a:off x="799252" y="1876265"/>
          <a:ext cx="7963745" cy="4233443"/>
        </p:xfrm>
        <a:graphic>
          <a:graphicData uri="http://schemas.openxmlformats.org/drawingml/2006/table">
            <a:tbl>
              <a:tblPr firstRow="1" bandRow="1">
                <a:tableStyleId>{4C3C2611-4C71-4FC5-86AE-919BDF0F9419}</a:tableStyleId>
              </a:tblPr>
              <a:tblGrid>
                <a:gridCol w="1705213">
                  <a:extLst>
                    <a:ext uri="{9D8B030D-6E8A-4147-A177-3AD203B41FA5}">
                      <a16:colId xmlns:a16="http://schemas.microsoft.com/office/drawing/2014/main" val="20000"/>
                    </a:ext>
                  </a:extLst>
                </a:gridCol>
                <a:gridCol w="2482373">
                  <a:extLst>
                    <a:ext uri="{9D8B030D-6E8A-4147-A177-3AD203B41FA5}">
                      <a16:colId xmlns:a16="http://schemas.microsoft.com/office/drawing/2014/main" val="20001"/>
                    </a:ext>
                  </a:extLst>
                </a:gridCol>
                <a:gridCol w="3776159">
                  <a:extLst>
                    <a:ext uri="{9D8B030D-6E8A-4147-A177-3AD203B41FA5}">
                      <a16:colId xmlns:a16="http://schemas.microsoft.com/office/drawing/2014/main" val="20002"/>
                    </a:ext>
                  </a:extLst>
                </a:gridCol>
              </a:tblGrid>
              <a:tr h="210083">
                <a:tc>
                  <a:txBody>
                    <a:bodyPr/>
                    <a:lstStyle/>
                    <a:p>
                      <a:pPr algn="l">
                        <a:defRPr sz="1800" b="0">
                          <a:solidFill>
                            <a:srgbClr val="000000"/>
                          </a:solidFill>
                        </a:defRPr>
                      </a:pPr>
                      <a:r>
                        <a:rPr sz="1200" b="1">
                          <a:solidFill>
                            <a:srgbClr val="FFFFFF"/>
                          </a:solidFill>
                        </a:rPr>
                        <a:t>Pseudocode</a:t>
                      </a:r>
                    </a:p>
                  </a:txBody>
                  <a:tcPr marL="0" marR="0" marT="0" marB="0" horzOverflow="overflow"/>
                </a:tc>
                <a:tc>
                  <a:txBody>
                    <a:bodyPr/>
                    <a:lstStyle/>
                    <a:p>
                      <a:pPr algn="l">
                        <a:defRPr sz="1800" b="0">
                          <a:solidFill>
                            <a:srgbClr val="000000"/>
                          </a:solidFill>
                        </a:defRPr>
                      </a:pPr>
                      <a:r>
                        <a:rPr sz="1200" b="1">
                          <a:solidFill>
                            <a:srgbClr val="FFFFFF"/>
                          </a:solidFill>
                        </a:rPr>
                        <a:t>UML</a:t>
                      </a:r>
                    </a:p>
                  </a:txBody>
                  <a:tcPr marL="0" marR="0" marT="0" marB="0" horzOverflow="overflow"/>
                </a:tc>
                <a:tc>
                  <a:txBody>
                    <a:bodyPr/>
                    <a:lstStyle/>
                    <a:p>
                      <a:pPr algn="l">
                        <a:defRPr sz="1800" b="0">
                          <a:solidFill>
                            <a:srgbClr val="000000"/>
                          </a:solidFill>
                        </a:defRPr>
                      </a:pPr>
                      <a:r>
                        <a:rPr sz="1200" b="1">
                          <a:solidFill>
                            <a:srgbClr val="FFFFFF"/>
                          </a:solidFill>
                        </a:rPr>
                        <a:t>Description</a:t>
                      </a:r>
                    </a:p>
                  </a:txBody>
                  <a:tcPr marL="0" marR="0" marT="0" marB="0" horzOverflow="overflow"/>
                </a:tc>
                <a:extLst>
                  <a:ext uri="{0D108BD9-81ED-4DB2-BD59-A6C34878D82A}">
                    <a16:rowId xmlns:a16="http://schemas.microsoft.com/office/drawing/2014/main" val="10000"/>
                  </a:ext>
                </a:extLst>
              </a:tr>
              <a:tr h="210083">
                <a:tc>
                  <a:txBody>
                    <a:bodyPr/>
                    <a:lstStyle/>
                    <a:p>
                      <a:pPr algn="l">
                        <a:defRPr sz="1800"/>
                      </a:pPr>
                      <a:r>
                        <a:rPr sz="1200"/>
                        <a:t>getEntry(givenPosition)</a:t>
                      </a:r>
                    </a:p>
                  </a:txBody>
                  <a:tcPr marL="0" marR="0" marT="0" marB="0" horzOverflow="overflow"/>
                </a:tc>
                <a:tc>
                  <a:txBody>
                    <a:bodyPr/>
                    <a:lstStyle/>
                    <a:p>
                      <a:pPr marL="100964" algn="l" defTabSz="457200">
                        <a:defRPr sz="1200" b="1" spc="-75">
                          <a:solidFill>
                            <a:srgbClr val="2F2A2B"/>
                          </a:solidFill>
                        </a:defRPr>
                      </a:pPr>
                      <a:r>
                        <a:t>+getEntry(givenPosition: </a:t>
                      </a:r>
                      <a:r>
                        <a:rPr spc="-70"/>
                        <a:t>integer): </a:t>
                      </a:r>
                      <a:r>
                        <a:t>T</a:t>
                      </a:r>
                    </a:p>
                  </a:txBody>
                  <a:tcPr marL="0" marR="0" marT="0" marB="0" horzOverflow="overflow"/>
                </a:tc>
                <a:tc>
                  <a:txBody>
                    <a:bodyPr/>
                    <a:lstStyle/>
                    <a:p>
                      <a:pPr algn="l">
                        <a:defRPr sz="1800"/>
                      </a:pPr>
                      <a:r>
                        <a:rPr sz="1200"/>
                        <a:t>Task: Retrieves the entry at position givenPosition.
Input: givenPosition is an integer. 
Output: Either returns the entry at position givenPosition or throws an exception if givenPosition is invalid for this list. Note that any value of givenPosition is invalid if the list is empty before the operation.</a:t>
                      </a:r>
                    </a:p>
                  </a:txBody>
                  <a:tcPr marL="0" marR="0" marT="0" marB="0" horzOverflow="overflow"/>
                </a:tc>
                <a:extLst>
                  <a:ext uri="{0D108BD9-81ED-4DB2-BD59-A6C34878D82A}">
                    <a16:rowId xmlns:a16="http://schemas.microsoft.com/office/drawing/2014/main" val="10001"/>
                  </a:ext>
                </a:extLst>
              </a:tr>
              <a:tr h="210083">
                <a:tc>
                  <a:txBody>
                    <a:bodyPr/>
                    <a:lstStyle/>
                    <a:p>
                      <a:pPr algn="l">
                        <a:defRPr sz="1800"/>
                      </a:pPr>
                      <a:r>
                        <a:rPr sz="1200"/>
                        <a:t>toArray()</a:t>
                      </a:r>
                    </a:p>
                  </a:txBody>
                  <a:tcPr marL="0" marR="0" marT="0" marB="0" horzOverflow="overflow"/>
                </a:tc>
                <a:tc>
                  <a:txBody>
                    <a:bodyPr/>
                    <a:lstStyle/>
                    <a:p>
                      <a:pPr marL="100964" algn="l" defTabSz="457200">
                        <a:defRPr sz="1800"/>
                      </a:pPr>
                      <a:r>
                        <a:rPr sz="1200" b="1">
                          <a:solidFill>
                            <a:srgbClr val="2F2A2B"/>
                          </a:solidFill>
                        </a:rPr>
                        <a:t>+toArray: T[ ]</a:t>
                      </a:r>
                    </a:p>
                  </a:txBody>
                  <a:tcPr marL="0" marR="0" marT="0" marB="0" horzOverflow="overflow"/>
                </a:tc>
                <a:tc>
                  <a:txBody>
                    <a:bodyPr/>
                    <a:lstStyle/>
                    <a:p>
                      <a:pPr algn="l">
                        <a:defRPr sz="1800"/>
                      </a:pPr>
                      <a:r>
                        <a:rPr sz="1200"/>
                        <a:t>Task: Retrieves all entries that are in the list in the order in which they occur.
Input: None.
Output: Returns a new array of the entries currently in the list.</a:t>
                      </a:r>
                    </a:p>
                  </a:txBody>
                  <a:tcPr marL="0" marR="0" marT="0" marB="0" horzOverflow="overflow"/>
                </a:tc>
                <a:extLst>
                  <a:ext uri="{0D108BD9-81ED-4DB2-BD59-A6C34878D82A}">
                    <a16:rowId xmlns:a16="http://schemas.microsoft.com/office/drawing/2014/main" val="10002"/>
                  </a:ext>
                </a:extLst>
              </a:tr>
              <a:tr h="210083">
                <a:tc>
                  <a:txBody>
                    <a:bodyPr/>
                    <a:lstStyle/>
                    <a:p>
                      <a:pPr algn="l">
                        <a:defRPr sz="1800"/>
                      </a:pPr>
                      <a:r>
                        <a:rPr sz="1200"/>
                        <a:t>contains(anEntry)</a:t>
                      </a:r>
                    </a:p>
                  </a:txBody>
                  <a:tcPr marL="0" marR="0" marT="0" marB="0" horzOverflow="overflow"/>
                </a:tc>
                <a:tc>
                  <a:txBody>
                    <a:bodyPr/>
                    <a:lstStyle/>
                    <a:p>
                      <a:pPr marL="100964" algn="l" defTabSz="457200">
                        <a:defRPr sz="1800"/>
                      </a:pPr>
                      <a:r>
                        <a:rPr sz="1200" b="1">
                          <a:solidFill>
                            <a:srgbClr val="2F2A2B"/>
                          </a:solidFill>
                        </a:rPr>
                        <a:t>+contains(anEntry: T): boolean</a:t>
                      </a:r>
                    </a:p>
                  </a:txBody>
                  <a:tcPr marL="0" marR="0" marT="0" marB="0" horzOverflow="overflow"/>
                </a:tc>
                <a:tc>
                  <a:txBody>
                    <a:bodyPr/>
                    <a:lstStyle/>
                    <a:p>
                      <a:pPr algn="l">
                        <a:defRPr sz="1800"/>
                      </a:pPr>
                      <a:r>
                        <a:rPr sz="1200"/>
                        <a:t>Task: Sees whether the list contains anEntry.
Input: anEntry is an object. 
Output: Returns true if anEntry is in the list, or false if not.</a:t>
                      </a:r>
                    </a:p>
                  </a:txBody>
                  <a:tcPr marL="0" marR="0" marT="0" marB="0" horzOverflow="overflow"/>
                </a:tc>
                <a:extLst>
                  <a:ext uri="{0D108BD9-81ED-4DB2-BD59-A6C34878D82A}">
                    <a16:rowId xmlns:a16="http://schemas.microsoft.com/office/drawing/2014/main" val="10003"/>
                  </a:ext>
                </a:extLst>
              </a:tr>
              <a:tr h="210083">
                <a:tc>
                  <a:txBody>
                    <a:bodyPr/>
                    <a:lstStyle/>
                    <a:p>
                      <a:pPr algn="l">
                        <a:defRPr sz="1800"/>
                      </a:pPr>
                      <a:r>
                        <a:rPr sz="1200"/>
                        <a:t>getLength()</a:t>
                      </a:r>
                    </a:p>
                  </a:txBody>
                  <a:tcPr marL="0" marR="0" marT="0" marB="0" horzOverflow="overflow"/>
                </a:tc>
                <a:tc>
                  <a:txBody>
                    <a:bodyPr/>
                    <a:lstStyle/>
                    <a:p>
                      <a:pPr marL="100964" algn="l" defTabSz="457200">
                        <a:defRPr sz="1800"/>
                      </a:pPr>
                      <a:r>
                        <a:rPr sz="1200" b="1">
                          <a:solidFill>
                            <a:srgbClr val="2F2A2B"/>
                          </a:solidFill>
                        </a:rPr>
                        <a:t>+getLength(): integer</a:t>
                      </a:r>
                    </a:p>
                  </a:txBody>
                  <a:tcPr marL="0" marR="0" marT="0" marB="0" horzOverflow="overflow"/>
                </a:tc>
                <a:tc>
                  <a:txBody>
                    <a:bodyPr/>
                    <a:lstStyle/>
                    <a:p>
                      <a:pPr algn="l">
                        <a:defRPr sz="1800"/>
                      </a:pPr>
                      <a:r>
                        <a:rPr sz="1200"/>
                        <a:t>Task: Gets the number of entries currently in the list.
Input: None.
Output: Returns the number of entries currently in the list.</a:t>
                      </a:r>
                    </a:p>
                  </a:txBody>
                  <a:tcPr marL="0" marR="0" marT="0" marB="0" horzOverflow="overflow"/>
                </a:tc>
                <a:extLst>
                  <a:ext uri="{0D108BD9-81ED-4DB2-BD59-A6C34878D82A}">
                    <a16:rowId xmlns:a16="http://schemas.microsoft.com/office/drawing/2014/main" val="10004"/>
                  </a:ext>
                </a:extLst>
              </a:tr>
              <a:tr h="210083">
                <a:tc>
                  <a:txBody>
                    <a:bodyPr/>
                    <a:lstStyle/>
                    <a:p>
                      <a:pPr algn="l">
                        <a:defRPr sz="1800"/>
                      </a:pPr>
                      <a:r>
                        <a:rPr sz="1200"/>
                        <a:t>isEmpty()</a:t>
                      </a:r>
                    </a:p>
                  </a:txBody>
                  <a:tcPr marL="0" marR="0" marT="0" marB="0" horzOverflow="overflow"/>
                </a:tc>
                <a:tc>
                  <a:txBody>
                    <a:bodyPr/>
                    <a:lstStyle/>
                    <a:p>
                      <a:pPr marL="100964" algn="l" defTabSz="457200">
                        <a:defRPr sz="1800"/>
                      </a:pPr>
                      <a:r>
                        <a:rPr sz="1200" b="1">
                          <a:solidFill>
                            <a:srgbClr val="2F2A2B"/>
                          </a:solidFill>
                        </a:rPr>
                        <a:t>+isEmpty(): boolean</a:t>
                      </a:r>
                    </a:p>
                  </a:txBody>
                  <a:tcPr marL="0" marR="0" marT="0" marB="0" horzOverflow="overflow"/>
                </a:tc>
                <a:tc>
                  <a:txBody>
                    <a:bodyPr/>
                    <a:lstStyle/>
                    <a:p>
                      <a:pPr algn="l">
                        <a:defRPr sz="1800"/>
                      </a:pPr>
                      <a:r>
                        <a:rPr sz="1200"/>
                        <a:t>Task: Sees whether the list is empty. 
Input: None.
Output: Returns true if the list is empty, or false if not.</a:t>
                      </a:r>
                    </a:p>
                  </a:txBody>
                  <a:tcPr marL="0" marR="0" marT="0" marB="0" horzOverflow="overflow"/>
                </a:tc>
                <a:extLst>
                  <a:ext uri="{0D108BD9-81ED-4DB2-BD59-A6C34878D82A}">
                    <a16:rowId xmlns:a16="http://schemas.microsoft.com/office/drawing/2014/main" val="10005"/>
                  </a:ext>
                </a:extLst>
              </a:tr>
            </a:tbl>
          </a:graphicData>
        </a:graphic>
      </p:graphicFrame>
    </p:spTree>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itle 1"/>
          <p:cNvSpPr txBox="1">
            <a:spLocks noGrp="1"/>
          </p:cNvSpPr>
          <p:nvPr>
            <p:ph type="title"/>
          </p:nvPr>
        </p:nvSpPr>
        <p:spPr>
          <a:prstGeom prst="rect">
            <a:avLst/>
          </a:prstGeom>
        </p:spPr>
        <p:txBody>
          <a:bodyPr>
            <a:normAutofit fontScale="90000"/>
          </a:bodyPr>
          <a:lstStyle/>
          <a:p>
            <a:r>
              <a:t>Testing Core Methods</a:t>
            </a:r>
          </a:p>
        </p:txBody>
      </p:sp>
      <p:sp>
        <p:nvSpPr>
          <p:cNvPr id="145" name="Text Placeholder 2"/>
          <p:cNvSpPr txBox="1">
            <a:spLocks noGrp="1"/>
          </p:cNvSpPr>
          <p:nvPr>
            <p:ph type="body" sz="quarter" idx="1"/>
          </p:nvPr>
        </p:nvSpPr>
        <p:spPr>
          <a:prstGeom prst="rect">
            <a:avLst/>
          </a:prstGeom>
        </p:spPr>
        <p:txBody>
          <a:bodyPr/>
          <a:lstStyle>
            <a:lvl1pPr defTabSz="448055">
              <a:defRPr sz="1764"/>
            </a:lvl1pPr>
          </a:lstStyle>
          <a:p>
            <a:r>
              <a:t>LISTING 12-2 A main method that tests part of the implementation of the ADT list</a:t>
            </a:r>
          </a:p>
        </p:txBody>
      </p:sp>
      <p:sp>
        <p:nvSpPr>
          <p:cNvPr id="146" name="Rectangle"/>
          <p:cNvSpPr/>
          <p:nvPr/>
        </p:nvSpPr>
        <p:spPr>
          <a:xfrm>
            <a:off x="742633" y="1586230"/>
            <a:ext cx="6538567" cy="3876041"/>
          </a:xfrm>
          <a:prstGeom prst="rect">
            <a:avLst/>
          </a:prstGeom>
          <a:gradFill>
            <a:gsLst>
              <a:gs pos="0">
                <a:schemeClr val="accent4">
                  <a:hueOff val="-155063"/>
                  <a:lumOff val="44832"/>
                </a:schemeClr>
              </a:gs>
              <a:gs pos="35000">
                <a:srgbClr val="FEF7B7"/>
              </a:gs>
              <a:gs pos="100000">
                <a:schemeClr val="accent4">
                  <a:hueOff val="-178118"/>
                  <a:lumOff val="59630"/>
                </a:schemeClr>
              </a:gs>
            </a:gsLst>
            <a:lin ang="16200000"/>
          </a:gradFill>
          <a:ln>
            <a:solidFill>
              <a:srgbClr val="AEA600"/>
            </a:solidFill>
          </a:ln>
          <a:effectLst>
            <a:outerShdw blurRad="38100" dist="20000" dir="5400000" rotWithShape="0">
              <a:srgbClr val="000000">
                <a:alpha val="38000"/>
              </a:srgbClr>
            </a:outerShdw>
          </a:effectLst>
        </p:spPr>
        <p:txBody>
          <a:bodyPr lIns="45719" rIns="45719" anchor="ctr"/>
          <a:lstStyle/>
          <a:p>
            <a:endParaRPr/>
          </a:p>
        </p:txBody>
      </p:sp>
      <p:sp>
        <p:nvSpPr>
          <p:cNvPr id="147" name="Program Output"/>
          <p:cNvSpPr txBox="1"/>
          <p:nvPr/>
        </p:nvSpPr>
        <p:spPr>
          <a:xfrm>
            <a:off x="902971" y="1683067"/>
            <a:ext cx="2635621" cy="474338"/>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600" b="1" i="1"/>
            </a:lvl1pPr>
          </a:lstStyle>
          <a:p>
            <a:r>
              <a:t>Program Output</a:t>
            </a:r>
          </a:p>
        </p:txBody>
      </p:sp>
      <p:sp>
        <p:nvSpPr>
          <p:cNvPr id="148" name="Create an empty list.…"/>
          <p:cNvSpPr txBox="1"/>
          <p:nvPr/>
        </p:nvSpPr>
        <p:spPr>
          <a:xfrm>
            <a:off x="737871" y="2360929"/>
            <a:ext cx="6006292" cy="26060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500">
                <a:latin typeface="Menlo"/>
                <a:ea typeface="Menlo"/>
                <a:cs typeface="Menlo"/>
                <a:sym typeface="Menlo"/>
              </a:defRPr>
            </a:pPr>
            <a:r>
              <a:t> Create an empty list.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List should be empty; isEmpty returns true.</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Testing add to end:</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List should contain 15 25 35 45.</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The list contains 4 entries, as follows:</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15 25 35 45</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List should not be empty; isEmpty() returns false.</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Testing clear():</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List should be empty; isEmpty returns true.</a:t>
            </a:r>
          </a:p>
        </p:txBody>
      </p:sp>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itle 1"/>
          <p:cNvSpPr txBox="1">
            <a:spLocks noGrp="1"/>
          </p:cNvSpPr>
          <p:nvPr>
            <p:ph type="title"/>
          </p:nvPr>
        </p:nvSpPr>
        <p:spPr>
          <a:xfrm>
            <a:off x="262135" y="-25401"/>
            <a:ext cx="8513565" cy="807816"/>
          </a:xfrm>
          <a:prstGeom prst="rect">
            <a:avLst/>
          </a:prstGeom>
        </p:spPr>
        <p:txBody>
          <a:bodyPr/>
          <a:lstStyle/>
          <a:p>
            <a:pPr defTabSz="649223">
              <a:defRPr sz="3124"/>
            </a:pPr>
            <a:r>
              <a:rPr>
                <a:latin typeface="Courier New"/>
                <a:ea typeface="Courier New"/>
                <a:cs typeface="Courier New"/>
                <a:sym typeface="Courier New"/>
              </a:rPr>
              <a:t>remove</a:t>
            </a:r>
            <a:r>
              <a:t> method returns entry it deletes from list</a:t>
            </a:r>
          </a:p>
        </p:txBody>
      </p:sp>
      <p:sp>
        <p:nvSpPr>
          <p:cNvPr id="151" name="public T remove(int givenPosition)…"/>
          <p:cNvSpPr txBox="1"/>
          <p:nvPr/>
        </p:nvSpPr>
        <p:spPr>
          <a:xfrm>
            <a:off x="481057" y="782414"/>
            <a:ext cx="8181886" cy="53746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a:latin typeface="Menlo"/>
                <a:ea typeface="Menlo"/>
                <a:cs typeface="Menlo"/>
                <a:sym typeface="Menlo"/>
              </a:defRPr>
            </a:pPr>
            <a:r>
              <a:rPr>
                <a:solidFill>
                  <a:srgbClr val="BA2DA2"/>
                </a:solidFill>
              </a:rPr>
              <a:t>public</a:t>
            </a:r>
            <a:r>
              <a:t> T remove(</a:t>
            </a:r>
            <a:r>
              <a:rPr>
                <a:solidFill>
                  <a:srgbClr val="BA2DA2"/>
                </a:solidFill>
              </a:rPr>
              <a:t>int</a:t>
            </a:r>
            <a:r>
              <a:t> givenPosition)</a:t>
            </a:r>
            <a:endParaRPr>
              <a:latin typeface="+mn-lt"/>
              <a:ea typeface="+mn-ea"/>
              <a:cs typeface="+mn-cs"/>
              <a:sym typeface="Helvetica"/>
            </a:endParaRPr>
          </a:p>
          <a:p>
            <a:pPr defTabSz="344804">
              <a:tabLst>
                <a:tab pos="342900" algn="l"/>
              </a:tabLst>
              <a:defRPr>
                <a:latin typeface="Menlo"/>
                <a:ea typeface="Menlo"/>
                <a:cs typeface="Menlo"/>
                <a:sym typeface="Menlo"/>
              </a:defRPr>
            </a:pPr>
            <a:r>
              <a:t>{</a:t>
            </a:r>
            <a:endParaRPr>
              <a:latin typeface="+mn-lt"/>
              <a:ea typeface="+mn-ea"/>
              <a:cs typeface="+mn-cs"/>
              <a:sym typeface="Helvetica"/>
            </a:endParaRPr>
          </a:p>
          <a:p>
            <a:pPr defTabSz="344804">
              <a:tabLst>
                <a:tab pos="342900" algn="l"/>
              </a:tabLst>
              <a:defRPr>
                <a:latin typeface="Menlo"/>
                <a:ea typeface="Menlo"/>
                <a:cs typeface="Menlo"/>
                <a:sym typeface="Menlo"/>
              </a:defRPr>
            </a:pPr>
            <a:r>
              <a:t>   T result = </a:t>
            </a:r>
            <a:r>
              <a:rPr>
                <a:solidFill>
                  <a:srgbClr val="BA2DA2"/>
                </a:solidFill>
              </a:rPr>
              <a:t>null</a:t>
            </a:r>
            <a:r>
              <a:t>;                           </a:t>
            </a:r>
            <a:r>
              <a:rPr>
                <a:solidFill>
                  <a:srgbClr val="008400"/>
                </a:solidFill>
              </a:rPr>
              <a:t>// Return value</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if</a:t>
            </a:r>
            <a:r>
              <a:t> ((givenPosition &gt;= </a:t>
            </a:r>
            <a:r>
              <a:rPr>
                <a:solidFill>
                  <a:srgbClr val="272AD8"/>
                </a:solidFill>
              </a:rPr>
              <a:t>1</a:t>
            </a:r>
            <a:r>
              <a:t>) &amp;&amp; (givenPosition &lt;= numberOfEntries))</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Assertion: !isEmpty()</a:t>
            </a: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rPr>
                <a:solidFill>
                  <a:srgbClr val="BA2DA2"/>
                </a:solidFill>
              </a:rPr>
              <a:t>if</a:t>
            </a:r>
            <a:r>
              <a:rPr>
                <a:solidFill>
                  <a:srgbClr val="000000"/>
                </a:solidFill>
              </a:rPr>
              <a:t> (givenPosition == </a:t>
            </a:r>
            <a:r>
              <a:rPr>
                <a:solidFill>
                  <a:srgbClr val="272AD8"/>
                </a:solidFill>
              </a:rPr>
              <a:t>1</a:t>
            </a:r>
            <a:r>
              <a:rPr>
                <a:solidFill>
                  <a:srgbClr val="000000"/>
                </a:solidFill>
              </a:rPr>
              <a:t>)                 </a:t>
            </a:r>
            <a:r>
              <a:t>// Case 1: Remove first entry</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result = firstNode.getData();        </a:t>
            </a:r>
            <a:r>
              <a:rPr>
                <a:solidFill>
                  <a:srgbClr val="008400"/>
                </a:solidFill>
              </a:rPr>
              <a:t>// Save entry to be removed</a:t>
            </a:r>
            <a:endParaRPr>
              <a:latin typeface="+mn-lt"/>
              <a:ea typeface="+mn-ea"/>
              <a:cs typeface="+mn-cs"/>
              <a:sym typeface="Helvetica"/>
            </a:endParaRPr>
          </a:p>
          <a:p>
            <a:pPr defTabSz="344804">
              <a:tabLst>
                <a:tab pos="342900" algn="l"/>
              </a:tabLst>
              <a:defRPr>
                <a:latin typeface="Menlo"/>
                <a:ea typeface="Menlo"/>
                <a:cs typeface="Menlo"/>
                <a:sym typeface="Menlo"/>
              </a:defRPr>
            </a:pPr>
            <a:r>
              <a:t>         firstNode = firstNode.getNextNode(); </a:t>
            </a:r>
            <a:r>
              <a:rPr>
                <a:solidFill>
                  <a:srgbClr val="008400"/>
                </a:solidFill>
              </a:rPr>
              <a:t>// Remove entry</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else</a:t>
            </a:r>
            <a:r>
              <a:t>                                    </a:t>
            </a:r>
            <a:r>
              <a:rPr>
                <a:solidFill>
                  <a:srgbClr val="008400"/>
                </a:solidFill>
              </a:rPr>
              <a:t>// Case 2: Not first entry</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Node nodeBefore = getNodeAt(givenPosition - </a:t>
            </a:r>
            <a:r>
              <a:rPr>
                <a:solidFill>
                  <a:srgbClr val="272AD8"/>
                </a:solidFill>
              </a:rPr>
              <a:t>1</a:t>
            </a:r>
            <a:r>
              <a:t>);</a:t>
            </a:r>
            <a:endParaRPr>
              <a:latin typeface="+mn-lt"/>
              <a:ea typeface="+mn-ea"/>
              <a:cs typeface="+mn-cs"/>
              <a:sym typeface="Helvetica"/>
            </a:endParaRPr>
          </a:p>
          <a:p>
            <a:pPr defTabSz="344804">
              <a:tabLst>
                <a:tab pos="342900" algn="l"/>
              </a:tabLst>
              <a:defRPr>
                <a:latin typeface="Menlo"/>
                <a:ea typeface="Menlo"/>
                <a:cs typeface="Menlo"/>
                <a:sym typeface="Menlo"/>
              </a:defRPr>
            </a:pPr>
            <a:r>
              <a:t>         Node nodeToRemove = nodeBefore.getNextNode();</a:t>
            </a:r>
            <a:endParaRPr>
              <a:latin typeface="+mn-lt"/>
              <a:ea typeface="+mn-ea"/>
              <a:cs typeface="+mn-cs"/>
              <a:sym typeface="Helvetica"/>
            </a:endParaRPr>
          </a:p>
          <a:p>
            <a:pPr defTabSz="344804">
              <a:tabLst>
                <a:tab pos="342900" algn="l"/>
              </a:tabLst>
              <a:defRPr>
                <a:latin typeface="Menlo"/>
                <a:ea typeface="Menlo"/>
                <a:cs typeface="Menlo"/>
                <a:sym typeface="Menlo"/>
              </a:defRPr>
            </a:pPr>
            <a:r>
              <a:t>         result = nodeToRemove.getData();    </a:t>
            </a:r>
            <a:r>
              <a:rPr>
                <a:solidFill>
                  <a:srgbClr val="008400"/>
                </a:solidFill>
              </a:rPr>
              <a:t>// Save entry to be removed</a:t>
            </a:r>
            <a:endParaRPr>
              <a:latin typeface="+mn-lt"/>
              <a:ea typeface="+mn-ea"/>
              <a:cs typeface="+mn-cs"/>
              <a:sym typeface="Helvetica"/>
            </a:endParaRPr>
          </a:p>
          <a:p>
            <a:pPr defTabSz="344804">
              <a:tabLst>
                <a:tab pos="342900" algn="l"/>
              </a:tabLst>
              <a:defRPr>
                <a:latin typeface="Menlo"/>
                <a:ea typeface="Menlo"/>
                <a:cs typeface="Menlo"/>
                <a:sym typeface="Menlo"/>
              </a:defRPr>
            </a:pPr>
            <a:r>
              <a:t>         Node nodeAfter = nodeToRemove.getNextNode();</a:t>
            </a:r>
            <a:endParaRPr>
              <a:latin typeface="+mn-lt"/>
              <a:ea typeface="+mn-ea"/>
              <a:cs typeface="+mn-cs"/>
              <a:sym typeface="Helvetica"/>
            </a:endParaRPr>
          </a:p>
          <a:p>
            <a:pPr defTabSz="344804">
              <a:tabLst>
                <a:tab pos="342900" algn="l"/>
              </a:tabLst>
              <a:defRPr>
                <a:latin typeface="Menlo"/>
                <a:ea typeface="Menlo"/>
                <a:cs typeface="Menlo"/>
                <a:sym typeface="Menlo"/>
              </a:defRPr>
            </a:pPr>
            <a:r>
              <a:t>         nodeBefore.setNextNode(nodeAfter);  </a:t>
            </a:r>
            <a:r>
              <a:rPr>
                <a:solidFill>
                  <a:srgbClr val="008400"/>
                </a:solidFill>
              </a:rPr>
              <a:t>// Remove entry</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numberOfEntries--;                     </a:t>
            </a:r>
            <a:r>
              <a:rPr>
                <a:solidFill>
                  <a:srgbClr val="008400"/>
                </a:solidFill>
              </a:rPr>
              <a:t>// Update count</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return</a:t>
            </a:r>
            <a:r>
              <a:t> result;                         </a:t>
            </a:r>
            <a:r>
              <a:rPr>
                <a:solidFill>
                  <a:srgbClr val="008400"/>
                </a:solidFill>
              </a:rPr>
              <a:t>// Return removed entry</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throw</a:t>
            </a:r>
            <a:r>
              <a:t> </a:t>
            </a:r>
            <a:r>
              <a:rPr>
                <a:solidFill>
                  <a:srgbClr val="BA2DA2"/>
                </a:solidFill>
              </a:rPr>
              <a:t>new</a:t>
            </a:r>
            <a:r>
              <a:t> IndexOutOfBoundsException(</a:t>
            </a:r>
            <a:endParaRPr>
              <a:latin typeface="+mn-lt"/>
              <a:ea typeface="+mn-ea"/>
              <a:cs typeface="+mn-cs"/>
              <a:sym typeface="Helvetica"/>
            </a:endParaRPr>
          </a:p>
          <a:p>
            <a:pPr defTabSz="344804">
              <a:tabLst>
                <a:tab pos="342900" algn="l"/>
              </a:tabLst>
              <a:defRPr>
                <a:solidFill>
                  <a:srgbClr val="D12F1B"/>
                </a:solidFill>
                <a:latin typeface="Menlo"/>
                <a:ea typeface="Menlo"/>
                <a:cs typeface="Menlo"/>
                <a:sym typeface="Menlo"/>
              </a:defRPr>
            </a:pPr>
            <a:r>
              <a:rPr>
                <a:solidFill>
                  <a:srgbClr val="000000"/>
                </a:solidFill>
              </a:rPr>
              <a:t>                </a:t>
            </a:r>
            <a:r>
              <a:t>"Illegal position given to remove operation."</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end remove</a:t>
            </a:r>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itle 1"/>
          <p:cNvSpPr txBox="1">
            <a:spLocks noGrp="1"/>
          </p:cNvSpPr>
          <p:nvPr>
            <p:ph type="title"/>
          </p:nvPr>
        </p:nvSpPr>
        <p:spPr>
          <a:prstGeom prst="rect">
            <a:avLst/>
          </a:prstGeom>
        </p:spPr>
        <p:txBody>
          <a:bodyPr>
            <a:normAutofit fontScale="90000"/>
          </a:bodyPr>
          <a:lstStyle/>
          <a:p>
            <a:r>
              <a:t>Continuing the Implementation</a:t>
            </a:r>
          </a:p>
        </p:txBody>
      </p:sp>
      <p:sp>
        <p:nvSpPr>
          <p:cNvPr id="154" name="Text Placeholder 2"/>
          <p:cNvSpPr txBox="1">
            <a:spLocks noGrp="1"/>
          </p:cNvSpPr>
          <p:nvPr>
            <p:ph type="body" sz="quarter" idx="1"/>
          </p:nvPr>
        </p:nvSpPr>
        <p:spPr>
          <a:xfrm>
            <a:off x="457200" y="5405118"/>
            <a:ext cx="8229600" cy="1006898"/>
          </a:xfrm>
          <a:prstGeom prst="rect">
            <a:avLst/>
          </a:prstGeom>
        </p:spPr>
        <p:txBody>
          <a:bodyPr>
            <a:normAutofit lnSpcReduction="10000"/>
          </a:bodyPr>
          <a:lstStyle>
            <a:lvl1pPr defTabSz="749808">
              <a:defRPr sz="2952"/>
            </a:lvl1pPr>
          </a:lstStyle>
          <a:p>
            <a:r>
              <a:t>Replacing a list entry requires us to replace the data portion of a node with other data.</a:t>
            </a:r>
          </a:p>
        </p:txBody>
      </p:sp>
      <p:sp>
        <p:nvSpPr>
          <p:cNvPr id="155" name="public T replace(int givenPosition, T newEntry)…"/>
          <p:cNvSpPr txBox="1"/>
          <p:nvPr/>
        </p:nvSpPr>
        <p:spPr>
          <a:xfrm>
            <a:off x="134723" y="1368694"/>
            <a:ext cx="8742988" cy="39014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700">
                <a:latin typeface="Menlo"/>
                <a:ea typeface="Menlo"/>
                <a:cs typeface="Menlo"/>
                <a:sym typeface="Menlo"/>
              </a:defRPr>
            </a:pPr>
            <a:r>
              <a:rPr>
                <a:solidFill>
                  <a:srgbClr val="BA2DA2"/>
                </a:solidFill>
              </a:rPr>
              <a:t>public</a:t>
            </a:r>
            <a:r>
              <a:t> T replace(</a:t>
            </a:r>
            <a:r>
              <a:rPr>
                <a:solidFill>
                  <a:srgbClr val="BA2DA2"/>
                </a:solidFill>
              </a:rPr>
              <a:t>int</a:t>
            </a:r>
            <a:r>
              <a:t> givenPosition, T newEntry)</a:t>
            </a:r>
            <a:endParaRPr>
              <a:latin typeface="+mn-lt"/>
              <a:ea typeface="+mn-ea"/>
              <a:cs typeface="+mn-cs"/>
              <a:sym typeface="Helvetica"/>
            </a:endParaRPr>
          </a:p>
          <a:p>
            <a:pPr defTabSz="344804">
              <a:tabLst>
                <a:tab pos="342900" algn="l"/>
              </a:tabLst>
              <a:defRPr sz="1700">
                <a:latin typeface="Menlo"/>
                <a:ea typeface="Menlo"/>
                <a:cs typeface="Menlo"/>
                <a:sym typeface="Menlo"/>
              </a:defRPr>
            </a:pPr>
            <a:r>
              <a:t>{</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r>
              <a:rPr>
                <a:solidFill>
                  <a:srgbClr val="BA2DA2"/>
                </a:solidFill>
              </a:rPr>
              <a:t>if</a:t>
            </a:r>
            <a:r>
              <a:t> ((givenPosition &gt;= </a:t>
            </a:r>
            <a:r>
              <a:rPr>
                <a:solidFill>
                  <a:srgbClr val="272AD8"/>
                </a:solidFill>
              </a:rPr>
              <a:t>1</a:t>
            </a:r>
            <a:r>
              <a:t>) &amp;&amp; (givenPosition &lt;= numberOfEntries))</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endParaRPr>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      </a:t>
            </a:r>
            <a:r>
              <a:t>// Assertion: !isEmpty()</a:t>
            </a:r>
            <a:endParaRPr>
              <a:solidFill>
                <a:srgbClr val="000000"/>
              </a:solidFill>
              <a:latin typeface="+mn-lt"/>
              <a:ea typeface="+mn-ea"/>
              <a:cs typeface="+mn-cs"/>
              <a:sym typeface="Helvetica"/>
            </a:endParaRPr>
          </a:p>
          <a:p>
            <a:pPr defTabSz="344804">
              <a:tabLst>
                <a:tab pos="342900" algn="l"/>
              </a:tabLst>
              <a:defRPr sz="1700">
                <a:latin typeface="Menlo"/>
                <a:ea typeface="Menlo"/>
                <a:cs typeface="Menlo"/>
                <a:sym typeface="Menlo"/>
              </a:defRPr>
            </a:pPr>
            <a:r>
              <a:t>      Node desiredNode = getNodeAt(givenPosition);</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T originalEntry = desiredNode.getData();</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desiredNode.setData(newEntry);</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r>
              <a:rPr>
                <a:solidFill>
                  <a:srgbClr val="BA2DA2"/>
                </a:solidFill>
              </a:rPr>
              <a:t>return</a:t>
            </a:r>
            <a:r>
              <a:t> originalEntry;</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endParaRPr>
              <a:latin typeface="+mn-lt"/>
              <a:ea typeface="+mn-ea"/>
              <a:cs typeface="+mn-cs"/>
              <a:sym typeface="Helvetica"/>
            </a:endParaRPr>
          </a:p>
          <a:p>
            <a:pPr defTabSz="344804">
              <a:tabLst>
                <a:tab pos="342900" algn="l"/>
              </a:tabLst>
              <a:defRPr sz="17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sz="1700">
                <a:latin typeface="Menlo"/>
                <a:ea typeface="Menlo"/>
                <a:cs typeface="Menlo"/>
                <a:sym typeface="Menlo"/>
              </a:defRPr>
            </a:pPr>
            <a:r>
              <a:t>      </a:t>
            </a:r>
            <a:r>
              <a:rPr>
                <a:solidFill>
                  <a:srgbClr val="BA2DA2"/>
                </a:solidFill>
              </a:rPr>
              <a:t>throw</a:t>
            </a:r>
            <a:r>
              <a:t> </a:t>
            </a:r>
            <a:r>
              <a:rPr>
                <a:solidFill>
                  <a:srgbClr val="BA2DA2"/>
                </a:solidFill>
              </a:rPr>
              <a:t>new</a:t>
            </a:r>
            <a:r>
              <a:t> IndexOutOfBoundsException(</a:t>
            </a:r>
            <a:endParaRPr>
              <a:latin typeface="+mn-lt"/>
              <a:ea typeface="+mn-ea"/>
              <a:cs typeface="+mn-cs"/>
              <a:sym typeface="Helvetica"/>
            </a:endParaRPr>
          </a:p>
          <a:p>
            <a:pPr defTabSz="344804">
              <a:tabLst>
                <a:tab pos="342900" algn="l"/>
              </a:tabLst>
              <a:defRPr sz="1700">
                <a:solidFill>
                  <a:srgbClr val="D12F1B"/>
                </a:solidFill>
                <a:latin typeface="Menlo"/>
                <a:ea typeface="Menlo"/>
                <a:cs typeface="Menlo"/>
                <a:sym typeface="Menlo"/>
              </a:defRPr>
            </a:pPr>
            <a:r>
              <a:rPr>
                <a:solidFill>
                  <a:srgbClr val="000000"/>
                </a:solidFill>
              </a:rPr>
              <a:t>                </a:t>
            </a:r>
            <a:r>
              <a:t>"Illegal position given to replace operation."</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 </a:t>
            </a:r>
            <a:r>
              <a:t>// end replace</a:t>
            </a:r>
            <a:endParaRPr>
              <a:solidFill>
                <a:srgbClr val="000000"/>
              </a:solidFill>
              <a:latin typeface="+mn-lt"/>
              <a:ea typeface="+mn-ea"/>
              <a:cs typeface="+mn-cs"/>
              <a:sym typeface="Helvetica"/>
            </a:endParaRPr>
          </a:p>
        </p:txBody>
      </p:sp>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itle 1"/>
          <p:cNvSpPr txBox="1">
            <a:spLocks noGrp="1"/>
          </p:cNvSpPr>
          <p:nvPr>
            <p:ph type="title"/>
          </p:nvPr>
        </p:nvSpPr>
        <p:spPr>
          <a:prstGeom prst="rect">
            <a:avLst/>
          </a:prstGeom>
        </p:spPr>
        <p:txBody>
          <a:bodyPr>
            <a:normAutofit fontScale="90000"/>
          </a:bodyPr>
          <a:lstStyle/>
          <a:p>
            <a:r>
              <a:t>Continuing the Implementation</a:t>
            </a:r>
          </a:p>
        </p:txBody>
      </p:sp>
      <p:sp>
        <p:nvSpPr>
          <p:cNvPr id="158" name="Text Placeholder 2"/>
          <p:cNvSpPr txBox="1">
            <a:spLocks noGrp="1"/>
          </p:cNvSpPr>
          <p:nvPr>
            <p:ph type="body" sz="quarter" idx="1"/>
          </p:nvPr>
        </p:nvSpPr>
        <p:spPr>
          <a:prstGeom prst="rect">
            <a:avLst/>
          </a:prstGeom>
        </p:spPr>
        <p:txBody>
          <a:bodyPr>
            <a:normAutofit fontScale="92500" lnSpcReduction="10000"/>
          </a:bodyPr>
          <a:lstStyle>
            <a:lvl1pPr defTabSz="749808">
              <a:defRPr sz="2952"/>
            </a:lvl1pPr>
          </a:lstStyle>
          <a:p>
            <a:r>
              <a:t>Retrieving a list entry is straightforward.</a:t>
            </a:r>
          </a:p>
        </p:txBody>
      </p:sp>
      <p:sp>
        <p:nvSpPr>
          <p:cNvPr id="159" name="public T getEntry(int givenPosition)…"/>
          <p:cNvSpPr txBox="1"/>
          <p:nvPr/>
        </p:nvSpPr>
        <p:spPr>
          <a:xfrm>
            <a:off x="401013" y="1637029"/>
            <a:ext cx="8742988" cy="31394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700">
                <a:latin typeface="Menlo"/>
                <a:ea typeface="Menlo"/>
                <a:cs typeface="Menlo"/>
                <a:sym typeface="Menlo"/>
              </a:defRPr>
            </a:pPr>
            <a:r>
              <a:rPr>
                <a:solidFill>
                  <a:srgbClr val="BA2DA2"/>
                </a:solidFill>
              </a:rPr>
              <a:t>public</a:t>
            </a:r>
            <a:r>
              <a:t> T getEntry(</a:t>
            </a:r>
            <a:r>
              <a:rPr>
                <a:solidFill>
                  <a:srgbClr val="BA2DA2"/>
                </a:solidFill>
              </a:rPr>
              <a:t>int</a:t>
            </a:r>
            <a:r>
              <a:t> givenPosition)</a:t>
            </a:r>
            <a:endParaRPr>
              <a:latin typeface="+mn-lt"/>
              <a:ea typeface="+mn-ea"/>
              <a:cs typeface="+mn-cs"/>
              <a:sym typeface="Helvetica"/>
            </a:endParaRPr>
          </a:p>
          <a:p>
            <a:pPr defTabSz="344804">
              <a:tabLst>
                <a:tab pos="342900" algn="l"/>
              </a:tabLst>
              <a:defRPr sz="1700">
                <a:latin typeface="Menlo"/>
                <a:ea typeface="Menlo"/>
                <a:cs typeface="Menlo"/>
                <a:sym typeface="Menlo"/>
              </a:defRPr>
            </a:pPr>
            <a:r>
              <a:t>{</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r>
              <a:rPr>
                <a:solidFill>
                  <a:srgbClr val="BA2DA2"/>
                </a:solidFill>
              </a:rPr>
              <a:t>if</a:t>
            </a:r>
            <a:r>
              <a:t> ((givenPosition &gt;= </a:t>
            </a:r>
            <a:r>
              <a:rPr>
                <a:solidFill>
                  <a:srgbClr val="272AD8"/>
                </a:solidFill>
              </a:rPr>
              <a:t>1</a:t>
            </a:r>
            <a:r>
              <a:t>) &amp;&amp; (givenPosition &lt;= numberOfEntries))</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endParaRPr>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      </a:t>
            </a:r>
            <a:r>
              <a:t>// Assertion: !isEmpty()</a:t>
            </a:r>
            <a:endParaRPr>
              <a:solidFill>
                <a:srgbClr val="000000"/>
              </a:solidFill>
              <a:latin typeface="+mn-lt"/>
              <a:ea typeface="+mn-ea"/>
              <a:cs typeface="+mn-cs"/>
              <a:sym typeface="Helvetica"/>
            </a:endParaRPr>
          </a:p>
          <a:p>
            <a:pPr defTabSz="344804">
              <a:tabLst>
                <a:tab pos="342900" algn="l"/>
              </a:tabLst>
              <a:defRPr sz="1700">
                <a:latin typeface="Menlo"/>
                <a:ea typeface="Menlo"/>
                <a:cs typeface="Menlo"/>
                <a:sym typeface="Menlo"/>
              </a:defRPr>
            </a:pPr>
            <a:r>
              <a:t>      </a:t>
            </a:r>
            <a:r>
              <a:rPr>
                <a:solidFill>
                  <a:srgbClr val="BA2DA2"/>
                </a:solidFill>
              </a:rPr>
              <a:t>return</a:t>
            </a:r>
            <a:r>
              <a:t> getNodeAt(givenPosition).getData();</a:t>
            </a:r>
            <a:endParaRPr>
              <a:latin typeface="+mn-lt"/>
              <a:ea typeface="+mn-ea"/>
              <a:cs typeface="+mn-cs"/>
              <a:sym typeface="Helvetica"/>
            </a:endParaRPr>
          </a:p>
          <a:p>
            <a:pPr defTabSz="344804">
              <a:tabLst>
                <a:tab pos="342900" algn="l"/>
              </a:tabLst>
              <a:defRPr sz="1700">
                <a:latin typeface="Menlo"/>
                <a:ea typeface="Menlo"/>
                <a:cs typeface="Menlo"/>
                <a:sym typeface="Menlo"/>
              </a:defRPr>
            </a:pPr>
            <a:r>
              <a:t>   }</a:t>
            </a:r>
            <a:endParaRPr>
              <a:latin typeface="+mn-lt"/>
              <a:ea typeface="+mn-ea"/>
              <a:cs typeface="+mn-cs"/>
              <a:sym typeface="Helvetica"/>
            </a:endParaRPr>
          </a:p>
          <a:p>
            <a:pPr defTabSz="344804">
              <a:tabLst>
                <a:tab pos="342900" algn="l"/>
              </a:tabLst>
              <a:defRPr sz="17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sz="1700">
                <a:latin typeface="Menlo"/>
                <a:ea typeface="Menlo"/>
                <a:cs typeface="Menlo"/>
                <a:sym typeface="Menlo"/>
              </a:defRPr>
            </a:pPr>
            <a:r>
              <a:t>      </a:t>
            </a:r>
            <a:r>
              <a:rPr>
                <a:solidFill>
                  <a:srgbClr val="BA2DA2"/>
                </a:solidFill>
              </a:rPr>
              <a:t>throw</a:t>
            </a:r>
            <a:r>
              <a:t> </a:t>
            </a:r>
            <a:r>
              <a:rPr>
                <a:solidFill>
                  <a:srgbClr val="BA2DA2"/>
                </a:solidFill>
              </a:rPr>
              <a:t>new</a:t>
            </a:r>
            <a:r>
              <a:t> IndexOutOfBoundsException(</a:t>
            </a:r>
            <a:endParaRPr>
              <a:latin typeface="+mn-lt"/>
              <a:ea typeface="+mn-ea"/>
              <a:cs typeface="+mn-cs"/>
              <a:sym typeface="Helvetica"/>
            </a:endParaRPr>
          </a:p>
          <a:p>
            <a:pPr defTabSz="344804">
              <a:tabLst>
                <a:tab pos="342900" algn="l"/>
              </a:tabLst>
              <a:defRPr sz="1700">
                <a:solidFill>
                  <a:srgbClr val="D12F1B"/>
                </a:solidFill>
                <a:latin typeface="Menlo"/>
                <a:ea typeface="Menlo"/>
                <a:cs typeface="Menlo"/>
                <a:sym typeface="Menlo"/>
              </a:defRPr>
            </a:pPr>
            <a:r>
              <a:rPr>
                <a:solidFill>
                  <a:srgbClr val="000000"/>
                </a:solidFill>
              </a:rPr>
              <a:t>                </a:t>
            </a:r>
            <a:r>
              <a:t>"Illegal position given to getEntry operation."</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sz="1700">
                <a:solidFill>
                  <a:srgbClr val="008400"/>
                </a:solidFill>
                <a:latin typeface="Menlo"/>
                <a:ea typeface="Menlo"/>
                <a:cs typeface="Menlo"/>
                <a:sym typeface="Menlo"/>
              </a:defRPr>
            </a:pPr>
            <a:r>
              <a:rPr>
                <a:solidFill>
                  <a:srgbClr val="000000"/>
                </a:solidFill>
              </a:rPr>
              <a:t>} </a:t>
            </a:r>
            <a:r>
              <a:t>// end getEntry</a:t>
            </a:r>
            <a:endParaRPr>
              <a:solidFill>
                <a:srgbClr val="000000"/>
              </a:solidFill>
              <a:latin typeface="+mn-lt"/>
              <a:ea typeface="+mn-ea"/>
              <a:cs typeface="+mn-cs"/>
              <a:sym typeface="Helvetica"/>
            </a:endParaRPr>
          </a:p>
        </p:txBody>
      </p:sp>
    </p:spTree>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itle 1"/>
          <p:cNvSpPr txBox="1">
            <a:spLocks noGrp="1"/>
          </p:cNvSpPr>
          <p:nvPr>
            <p:ph type="title"/>
          </p:nvPr>
        </p:nvSpPr>
        <p:spPr>
          <a:prstGeom prst="rect">
            <a:avLst/>
          </a:prstGeom>
        </p:spPr>
        <p:txBody>
          <a:bodyPr>
            <a:normAutofit fontScale="90000"/>
          </a:bodyPr>
          <a:lstStyle/>
          <a:p>
            <a:r>
              <a:t>Continuing the Implementation</a:t>
            </a:r>
          </a:p>
        </p:txBody>
      </p:sp>
      <p:sp>
        <p:nvSpPr>
          <p:cNvPr id="162" name="Text Placeholder 2"/>
          <p:cNvSpPr txBox="1">
            <a:spLocks noGrp="1"/>
          </p:cNvSpPr>
          <p:nvPr>
            <p:ph type="body" sz="quarter" idx="1"/>
          </p:nvPr>
        </p:nvSpPr>
        <p:spPr>
          <a:xfrm>
            <a:off x="443971" y="5742115"/>
            <a:ext cx="8229601" cy="581001"/>
          </a:xfrm>
          <a:prstGeom prst="rect">
            <a:avLst/>
          </a:prstGeom>
        </p:spPr>
        <p:txBody>
          <a:bodyPr/>
          <a:lstStyle/>
          <a:p>
            <a:pPr defTabSz="585215">
              <a:defRPr sz="2304"/>
            </a:pPr>
            <a:r>
              <a:t>Checking to see if an entry is in the list, the method </a:t>
            </a:r>
            <a:r>
              <a:rPr>
                <a:latin typeface="Courier New"/>
                <a:ea typeface="Courier New"/>
                <a:cs typeface="Courier New"/>
                <a:sym typeface="Courier New"/>
              </a:rPr>
              <a:t>contains</a:t>
            </a:r>
            <a:r>
              <a:t>.</a:t>
            </a:r>
          </a:p>
        </p:txBody>
      </p:sp>
      <p:sp>
        <p:nvSpPr>
          <p:cNvPr id="163" name="public boolean contains(T anEntry)…"/>
          <p:cNvSpPr txBox="1"/>
          <p:nvPr/>
        </p:nvSpPr>
        <p:spPr>
          <a:xfrm>
            <a:off x="1050485" y="1089295"/>
            <a:ext cx="6911465" cy="43713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boolean</a:t>
            </a:r>
            <a:r>
              <a:t> contains(T anEntry)</a:t>
            </a:r>
            <a:endParaRPr>
              <a:latin typeface="+mn-lt"/>
              <a:ea typeface="+mn-ea"/>
              <a:cs typeface="+mn-cs"/>
              <a:sym typeface="Helvetica"/>
            </a:endParaRPr>
          </a:p>
          <a:p>
            <a:pPr defTabSz="344804">
              <a:tabLst>
                <a:tab pos="342900" algn="l"/>
              </a:tabLst>
              <a:defRPr sz="1800">
                <a:latin typeface="Menlo"/>
                <a:ea typeface="Menlo"/>
                <a:cs typeface="Menlo"/>
                <a:sym typeface="Menlo"/>
              </a:defRPr>
            </a:pP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boolean</a:t>
            </a:r>
            <a:r>
              <a:t> found = </a:t>
            </a:r>
            <a:r>
              <a:rPr>
                <a:solidFill>
                  <a:srgbClr val="BA2DA2"/>
                </a:solidFill>
              </a:rPr>
              <a:t>false</a:t>
            </a: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Node currentNode = firstNode;</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while</a:t>
            </a:r>
            <a:r>
              <a:t> (!found &amp;&amp; (currentNode != </a:t>
            </a:r>
            <a:r>
              <a:rPr>
                <a:solidFill>
                  <a:srgbClr val="BA2DA2"/>
                </a:solidFill>
              </a:rPr>
              <a:t>null</a:t>
            </a: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if</a:t>
            </a:r>
            <a:r>
              <a:t> (anEntry.equals(currentNode.getData()))</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found = </a:t>
            </a:r>
            <a:r>
              <a:rPr>
                <a:solidFill>
                  <a:srgbClr val="BA2DA2"/>
                </a:solidFill>
              </a:rPr>
              <a:t>true</a:t>
            </a: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else</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currentNode = currentNode.getNextNode();</a:t>
            </a:r>
            <a:endParaRPr>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n-lt"/>
              <a:ea typeface="+mn-ea"/>
              <a:cs typeface="+mn-cs"/>
              <a:sym typeface="Helvetica"/>
            </a:endParaRPr>
          </a:p>
          <a:p>
            <a:pPr defTabSz="344804">
              <a:tabLst>
                <a:tab pos="342900" algn="l"/>
              </a:tabLst>
              <a:defRPr sz="1800">
                <a:latin typeface="Menlo"/>
                <a:ea typeface="Menlo"/>
                <a:cs typeface="Menlo"/>
                <a:sym typeface="Menlo"/>
              </a:defRPr>
            </a:pPr>
            <a:r>
              <a:t>   </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found;</a:t>
            </a:r>
            <a:endParaRPr>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contains</a:t>
            </a:r>
            <a:endParaRPr>
              <a:solidFill>
                <a:srgbClr val="000000"/>
              </a:solidFill>
              <a:latin typeface="+mn-lt"/>
              <a:ea typeface="+mn-ea"/>
              <a:cs typeface="+mn-cs"/>
              <a:sym typeface="Helvetica"/>
            </a:endParaRPr>
          </a:p>
        </p:txBody>
      </p:sp>
    </p:spTree>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Title 1"/>
          <p:cNvSpPr txBox="1">
            <a:spLocks noGrp="1"/>
          </p:cNvSpPr>
          <p:nvPr>
            <p:ph type="title"/>
          </p:nvPr>
        </p:nvSpPr>
        <p:spPr>
          <a:prstGeom prst="rect">
            <a:avLst/>
          </a:prstGeom>
        </p:spPr>
        <p:txBody>
          <a:bodyPr>
            <a:normAutofit fontScale="90000"/>
          </a:bodyPr>
          <a:lstStyle/>
          <a:p>
            <a:r>
              <a:t>A Refined Linked Implementation</a:t>
            </a:r>
          </a:p>
        </p:txBody>
      </p:sp>
      <p:sp>
        <p:nvSpPr>
          <p:cNvPr id="166" name="FIGURE 12-8 A linked chain with both a head reference and a tail reference"/>
          <p:cNvSpPr txBox="1">
            <a:spLocks noGrp="1"/>
          </p:cNvSpPr>
          <p:nvPr>
            <p:ph type="body" sz="quarter" idx="1"/>
          </p:nvPr>
        </p:nvSpPr>
        <p:spPr>
          <a:prstGeom prst="rect">
            <a:avLst/>
          </a:prstGeom>
        </p:spPr>
        <p:txBody>
          <a:bodyPr/>
          <a:lstStyle>
            <a:lvl1pPr defTabSz="402336">
              <a:defRPr sz="1936"/>
            </a:lvl1pPr>
          </a:lstStyle>
          <a:p>
            <a:r>
              <a:t>FIGURE 12-8 A linked chain with both a head reference and a tail reference</a:t>
            </a:r>
          </a:p>
        </p:txBody>
      </p:sp>
      <p:sp>
        <p:nvSpPr>
          <p:cNvPr id="167" name="private Node firstNode;       // Head reference to first node…"/>
          <p:cNvSpPr txBox="1"/>
          <p:nvPr/>
        </p:nvSpPr>
        <p:spPr>
          <a:xfrm>
            <a:off x="290495" y="1406399"/>
            <a:ext cx="8563010" cy="8915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800">
                <a:solidFill>
                  <a:srgbClr val="008400"/>
                </a:solidFill>
                <a:latin typeface="Menlo"/>
                <a:ea typeface="Menlo"/>
                <a:cs typeface="Menlo"/>
                <a:sym typeface="Menlo"/>
              </a:defRPr>
            </a:pPr>
            <a:r>
              <a:rPr>
                <a:solidFill>
                  <a:srgbClr val="BA2DA2"/>
                </a:solidFill>
              </a:rPr>
              <a:t>private</a:t>
            </a:r>
            <a:r>
              <a:rPr>
                <a:solidFill>
                  <a:srgbClr val="000000"/>
                </a:solidFill>
              </a:rPr>
              <a:t> Node firstNode;       </a:t>
            </a:r>
            <a:r>
              <a:t>// Head reference to first node</a:t>
            </a:r>
            <a:endParaRPr>
              <a:solidFill>
                <a:srgbClr val="000000"/>
              </a:solidFill>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BA2DA2"/>
                </a:solidFill>
              </a:rPr>
              <a:t>private</a:t>
            </a:r>
            <a:r>
              <a:rPr>
                <a:solidFill>
                  <a:srgbClr val="000000"/>
                </a:solidFill>
              </a:rPr>
              <a:t> Node lastNode;        </a:t>
            </a:r>
            <a:r>
              <a:t>// Tail reference to last node</a:t>
            </a:r>
            <a:endParaRPr>
              <a:solidFill>
                <a:srgbClr val="000000"/>
              </a:solidFill>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BA2DA2"/>
                </a:solidFill>
              </a:rPr>
              <a:t>private</a:t>
            </a:r>
            <a:r>
              <a:rPr>
                <a:solidFill>
                  <a:srgbClr val="000000"/>
                </a:solidFill>
              </a:rPr>
              <a:t> </a:t>
            </a:r>
            <a:r>
              <a:rPr>
                <a:solidFill>
                  <a:srgbClr val="BA2DA2"/>
                </a:solidFill>
              </a:rPr>
              <a:t>int</a:t>
            </a:r>
            <a:r>
              <a:rPr>
                <a:solidFill>
                  <a:srgbClr val="000000"/>
                </a:solidFill>
              </a:rPr>
              <a:t>  numberOfEntries; </a:t>
            </a:r>
            <a:r>
              <a:t>// Number of entries in list</a:t>
            </a:r>
          </a:p>
        </p:txBody>
      </p:sp>
      <p:pic>
        <p:nvPicPr>
          <p:cNvPr id="168" name="An illustration represents a linked chain with both head reference and a tail reference.&#10;&#10;Picture 2" descr="An illustration represents a linked chain with both head reference and a tail reference.Picture 2"/>
          <p:cNvPicPr>
            <a:picLocks noChangeAspect="1"/>
          </p:cNvPicPr>
          <p:nvPr/>
        </p:nvPicPr>
        <p:blipFill>
          <a:blip r:embed="rId2">
            <a:extLst/>
          </a:blip>
          <a:stretch>
            <a:fillRect/>
          </a:stretch>
        </p:blipFill>
        <p:spPr>
          <a:xfrm>
            <a:off x="1236060" y="3118829"/>
            <a:ext cx="6540314" cy="2489991"/>
          </a:xfrm>
          <a:prstGeom prst="rect">
            <a:avLst/>
          </a:prstGeom>
          <a:ln w="12700">
            <a:miter lim="400000"/>
          </a:ln>
        </p:spPr>
      </p:pic>
    </p:spTree>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Title 1"/>
          <p:cNvSpPr txBox="1">
            <a:spLocks noGrp="1"/>
          </p:cNvSpPr>
          <p:nvPr>
            <p:ph type="title"/>
          </p:nvPr>
        </p:nvSpPr>
        <p:spPr>
          <a:prstGeom prst="rect">
            <a:avLst/>
          </a:prstGeom>
        </p:spPr>
        <p:txBody>
          <a:bodyPr>
            <a:normAutofit fontScale="90000"/>
          </a:bodyPr>
          <a:lstStyle/>
          <a:p>
            <a:r>
              <a:t>A Refined Linked Implementation</a:t>
            </a:r>
          </a:p>
        </p:txBody>
      </p:sp>
      <p:sp>
        <p:nvSpPr>
          <p:cNvPr id="171" name="FIGURE 12-9 Adding a node to the end of a nonempty chain that has a tail reference"/>
          <p:cNvSpPr txBox="1">
            <a:spLocks noGrp="1"/>
          </p:cNvSpPr>
          <p:nvPr>
            <p:ph type="body" sz="quarter" idx="1"/>
          </p:nvPr>
        </p:nvSpPr>
        <p:spPr>
          <a:xfrm>
            <a:off x="129430" y="5831015"/>
            <a:ext cx="8885140" cy="581001"/>
          </a:xfrm>
          <a:prstGeom prst="rect">
            <a:avLst/>
          </a:prstGeom>
        </p:spPr>
        <p:txBody>
          <a:bodyPr/>
          <a:lstStyle>
            <a:lvl1pPr defTabSz="393192">
              <a:defRPr sz="1892"/>
            </a:lvl1pPr>
          </a:lstStyle>
          <a:p>
            <a:r>
              <a:t>FIGURE 12-9 Adding a node to the end of a nonempty chain that has a tail reference</a:t>
            </a:r>
          </a:p>
        </p:txBody>
      </p:sp>
      <p:pic>
        <p:nvPicPr>
          <p:cNvPr id="172" name="Adding a node to the end of a nonempty chain that has a tail reference after executing setNextNode." descr="Adding a node to the end of a nonempty chain that has a tail reference after executing setNextNode."/>
          <p:cNvPicPr>
            <a:picLocks noChangeAspect="1"/>
          </p:cNvPicPr>
          <p:nvPr/>
        </p:nvPicPr>
        <p:blipFill>
          <a:blip r:embed="rId2">
            <a:extLst/>
          </a:blip>
          <a:stretch>
            <a:fillRect/>
          </a:stretch>
        </p:blipFill>
        <p:spPr>
          <a:xfrm>
            <a:off x="443971" y="1166096"/>
            <a:ext cx="8406423" cy="1729322"/>
          </a:xfrm>
          <a:prstGeom prst="rect">
            <a:avLst/>
          </a:prstGeom>
          <a:ln w="12700">
            <a:miter lim="400000"/>
          </a:ln>
        </p:spPr>
      </p:pic>
      <p:pic>
        <p:nvPicPr>
          <p:cNvPr id="173" name="Adding a node to the end of a nonempty chain that has a tail reference after executing lastNode equals newNode." descr="Adding a node to the end of a nonempty chain that has a tail reference after executing lastNode equals newNode."/>
          <p:cNvPicPr>
            <a:picLocks noChangeAspect="1"/>
          </p:cNvPicPr>
          <p:nvPr/>
        </p:nvPicPr>
        <p:blipFill>
          <a:blip r:embed="rId3">
            <a:extLst/>
          </a:blip>
          <a:stretch>
            <a:fillRect/>
          </a:stretch>
        </p:blipFill>
        <p:spPr>
          <a:xfrm>
            <a:off x="443971" y="3667411"/>
            <a:ext cx="7442918" cy="1754403"/>
          </a:xfrm>
          <a:prstGeom prst="rect">
            <a:avLst/>
          </a:prstGeom>
          <a:ln w="12700">
            <a:miter lim="400000"/>
          </a:ln>
        </p:spPr>
      </p:pic>
    </p:spTree>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Title 1"/>
          <p:cNvSpPr txBox="1">
            <a:spLocks noGrp="1"/>
          </p:cNvSpPr>
          <p:nvPr>
            <p:ph type="title"/>
          </p:nvPr>
        </p:nvSpPr>
        <p:spPr>
          <a:prstGeom prst="rect">
            <a:avLst/>
          </a:prstGeom>
        </p:spPr>
        <p:txBody>
          <a:bodyPr>
            <a:normAutofit fontScale="90000"/>
          </a:bodyPr>
          <a:lstStyle/>
          <a:p>
            <a:r>
              <a:t>A Refined Linked Implementation</a:t>
            </a:r>
          </a:p>
        </p:txBody>
      </p:sp>
      <p:sp>
        <p:nvSpPr>
          <p:cNvPr id="176" name="Text Placeholder 2"/>
          <p:cNvSpPr txBox="1">
            <a:spLocks noGrp="1"/>
          </p:cNvSpPr>
          <p:nvPr>
            <p:ph type="body" sz="quarter" idx="1"/>
          </p:nvPr>
        </p:nvSpPr>
        <p:spPr>
          <a:prstGeom prst="rect">
            <a:avLst/>
          </a:prstGeom>
        </p:spPr>
        <p:txBody>
          <a:bodyPr>
            <a:normAutofit lnSpcReduction="10000"/>
          </a:bodyPr>
          <a:lstStyle/>
          <a:p>
            <a:pPr defTabSz="667512">
              <a:defRPr sz="2628"/>
            </a:pPr>
            <a:r>
              <a:t>Revision of the first </a:t>
            </a:r>
            <a:r>
              <a:rPr>
                <a:latin typeface="Courier New"/>
                <a:ea typeface="Courier New"/>
                <a:cs typeface="Courier New"/>
                <a:sym typeface="Courier New"/>
              </a:rPr>
              <a:t>add</a:t>
            </a:r>
            <a:r>
              <a:t> method</a:t>
            </a:r>
          </a:p>
        </p:txBody>
      </p:sp>
      <p:sp>
        <p:nvSpPr>
          <p:cNvPr id="177" name="public void add(T newEntry)…"/>
          <p:cNvSpPr txBox="1"/>
          <p:nvPr/>
        </p:nvSpPr>
        <p:spPr>
          <a:xfrm>
            <a:off x="1600199" y="1527444"/>
            <a:ext cx="5259920" cy="35839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void</a:t>
            </a:r>
            <a:r>
              <a:t> add(T newEntry)</a:t>
            </a:r>
            <a:endParaRPr>
              <a:latin typeface="+mn-lt"/>
              <a:ea typeface="+mn-ea"/>
              <a:cs typeface="+mn-cs"/>
              <a:sym typeface="Helvetica"/>
            </a:endParaRPr>
          </a:p>
          <a:p>
            <a:pPr defTabSz="344804">
              <a:tabLst>
                <a:tab pos="342900" algn="l"/>
              </a:tabLst>
              <a:defRPr sz="1800">
                <a:latin typeface="Menlo"/>
                <a:ea typeface="Menlo"/>
                <a:cs typeface="Menlo"/>
                <a:sym typeface="Menlo"/>
              </a:defRPr>
            </a:pP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Node newNode = </a:t>
            </a:r>
            <a:r>
              <a:rPr>
                <a:solidFill>
                  <a:srgbClr val="BA2DA2"/>
                </a:solidFill>
              </a:rPr>
              <a:t>new</a:t>
            </a:r>
            <a:r>
              <a:t> Node(newEntry);</a:t>
            </a:r>
            <a:endParaRPr>
              <a:latin typeface="+mn-lt"/>
              <a:ea typeface="+mn-ea"/>
              <a:cs typeface="+mn-cs"/>
              <a:sym typeface="Helvetica"/>
            </a:endParaRPr>
          </a:p>
          <a:p>
            <a:pPr defTabSz="344804">
              <a:tabLst>
                <a:tab pos="342900" algn="l"/>
              </a:tabLst>
              <a:defRPr sz="1800">
                <a:latin typeface="+mn-lt"/>
                <a:ea typeface="+mn-ea"/>
                <a:cs typeface="+mn-cs"/>
                <a:sym typeface="Helvetica"/>
              </a:defRPr>
            </a:pP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if</a:t>
            </a:r>
            <a:r>
              <a:t> (isEmpty())</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firstNode = newNode;</a:t>
            </a:r>
            <a:endParaRPr>
              <a:latin typeface="+mn-lt"/>
              <a:ea typeface="+mn-ea"/>
              <a:cs typeface="+mn-cs"/>
              <a:sym typeface="Helvetica"/>
            </a:endParaRPr>
          </a:p>
          <a:p>
            <a:pPr defTabSz="344804">
              <a:tabLst>
                <a:tab pos="342900" algn="l"/>
              </a:tabLst>
              <a:defRPr sz="18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sz="1800">
                <a:latin typeface="Menlo"/>
                <a:ea typeface="Menlo"/>
                <a:cs typeface="Menlo"/>
                <a:sym typeface="Menlo"/>
              </a:defRPr>
            </a:pPr>
            <a:r>
              <a:t>      lastNode.setNextNode(newNode);</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lastNode = newNode;</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numberOfEntries++;</a:t>
            </a:r>
            <a:endParaRPr>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add</a:t>
            </a:r>
            <a:endParaRPr>
              <a:solidFill>
                <a:srgbClr val="000000"/>
              </a:solidFill>
              <a:latin typeface="+mn-lt"/>
              <a:ea typeface="+mn-ea"/>
              <a:cs typeface="+mn-cs"/>
              <a:sym typeface="Helvetica"/>
            </a:endParaRPr>
          </a:p>
        </p:txBody>
      </p:sp>
    </p:spTree>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itle 1"/>
          <p:cNvSpPr txBox="1">
            <a:spLocks noGrp="1"/>
          </p:cNvSpPr>
          <p:nvPr>
            <p:ph type="title"/>
          </p:nvPr>
        </p:nvSpPr>
        <p:spPr>
          <a:xfrm>
            <a:off x="173235" y="-139701"/>
            <a:ext cx="8513565" cy="581002"/>
          </a:xfrm>
          <a:prstGeom prst="rect">
            <a:avLst/>
          </a:prstGeom>
        </p:spPr>
        <p:txBody>
          <a:bodyPr/>
          <a:lstStyle/>
          <a:p>
            <a:pPr lvl="1" defTabSz="530351">
              <a:defRPr sz="2551"/>
            </a:pPr>
            <a:r>
              <a:t>A Refined Linked Implementation - refined add by position</a:t>
            </a:r>
          </a:p>
        </p:txBody>
      </p:sp>
      <p:sp>
        <p:nvSpPr>
          <p:cNvPr id="180" name="public void add(int givenPosition, T newEntry) {…"/>
          <p:cNvSpPr txBox="1"/>
          <p:nvPr/>
        </p:nvSpPr>
        <p:spPr>
          <a:xfrm>
            <a:off x="327917" y="291134"/>
            <a:ext cx="7107912" cy="602427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300">
                <a:latin typeface="Menlo"/>
                <a:ea typeface="Menlo"/>
                <a:cs typeface="Menlo"/>
                <a:sym typeface="Menlo"/>
              </a:defRPr>
            </a:pPr>
            <a:r>
              <a:rPr>
                <a:solidFill>
                  <a:srgbClr val="BA2DA2"/>
                </a:solidFill>
              </a:rPr>
              <a:t>public</a:t>
            </a:r>
            <a:r>
              <a:t> </a:t>
            </a:r>
            <a:r>
              <a:rPr>
                <a:solidFill>
                  <a:srgbClr val="BA2DA2"/>
                </a:solidFill>
              </a:rPr>
              <a:t>void</a:t>
            </a:r>
            <a:r>
              <a:t> add(</a:t>
            </a:r>
            <a:r>
              <a:rPr>
                <a:solidFill>
                  <a:srgbClr val="BA2DA2"/>
                </a:solidFill>
              </a:rPr>
              <a:t>int</a:t>
            </a:r>
            <a:r>
              <a:t> givenPosition, T newEntry)</a:t>
            </a:r>
            <a:r>
              <a:rPr>
                <a:latin typeface="+mn-lt"/>
                <a:ea typeface="+mn-ea"/>
                <a:cs typeface="+mn-cs"/>
                <a:sym typeface="Helvetica"/>
              </a:rPr>
              <a:t> </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((givenPosition &gt;= </a:t>
            </a:r>
            <a:r>
              <a:rPr>
                <a:solidFill>
                  <a:srgbClr val="272AD8"/>
                </a:solidFill>
              </a:rPr>
              <a:t>1</a:t>
            </a:r>
            <a:r>
              <a:t>) &amp;&amp; (givenPosition &lt;= numberOfEntries + </a:t>
            </a:r>
            <a:r>
              <a:rPr>
                <a:solidFill>
                  <a:srgbClr val="272AD8"/>
                </a:solidFill>
              </a:rPr>
              <a:t>1</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Node newNode = </a:t>
            </a:r>
            <a:r>
              <a:rPr>
                <a:solidFill>
                  <a:srgbClr val="BA2DA2"/>
                </a:solidFill>
              </a:rPr>
              <a:t>new</a:t>
            </a:r>
            <a:r>
              <a:t> Node(newEntry);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(isEmpty())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firstNode = newNode;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lastNode = newNode;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else</a:t>
            </a:r>
            <a:r>
              <a:t> </a:t>
            </a:r>
            <a:r>
              <a:rPr>
                <a:solidFill>
                  <a:srgbClr val="BA2DA2"/>
                </a:solidFill>
              </a:rPr>
              <a:t>if</a:t>
            </a:r>
            <a:r>
              <a:t> (givenPosition == </a:t>
            </a:r>
            <a:r>
              <a:rPr>
                <a:solidFill>
                  <a:srgbClr val="272AD8"/>
                </a:solidFill>
              </a:rPr>
              <a:t>1</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newNode.setNextNode(firstNode);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firstNode = newNode;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else</a:t>
            </a:r>
            <a:r>
              <a:t> </a:t>
            </a:r>
            <a:r>
              <a:rPr>
                <a:solidFill>
                  <a:srgbClr val="BA2DA2"/>
                </a:solidFill>
              </a:rPr>
              <a:t>if</a:t>
            </a:r>
            <a:r>
              <a:t> (givenPosition == numberOfEntries + </a:t>
            </a:r>
            <a:r>
              <a:rPr>
                <a:solidFill>
                  <a:srgbClr val="272AD8"/>
                </a:solidFill>
              </a:rPr>
              <a:t>1</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lastNode.setNextNode(newNode);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lastNode = newNode;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else</a:t>
            </a:r>
            <a:r>
              <a:rPr>
                <a:solidFill>
                  <a:srgbClr val="BA2DA2"/>
                </a:solidFill>
                <a:latin typeface="+mn-lt"/>
                <a:ea typeface="+mn-ea"/>
                <a:cs typeface="+mn-cs"/>
                <a:sym typeface="Helvetica"/>
              </a:rPr>
              <a:t> </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Node nodeBefore = getNodeAt(givenPosition - </a:t>
            </a:r>
            <a:r>
              <a:rPr>
                <a:solidFill>
                  <a:srgbClr val="272AD8"/>
                </a:solidFill>
              </a:rPr>
              <a:t>1</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Node nodeAfter = nodeBefore.getNextNode();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newNode.setNextNode(nodeAfter);</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nodeBefore.setNextNode(newNode);</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numberOfEntries++;</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throw</a:t>
            </a:r>
            <a:r>
              <a:t> </a:t>
            </a:r>
            <a:r>
              <a:rPr>
                <a:solidFill>
                  <a:srgbClr val="BA2DA2"/>
                </a:solidFill>
              </a:rPr>
              <a:t>new</a:t>
            </a:r>
            <a:r>
              <a:t> IndexOutOfBoundsException(</a:t>
            </a:r>
            <a:endParaRPr>
              <a:latin typeface="+mn-lt"/>
              <a:ea typeface="+mn-ea"/>
              <a:cs typeface="+mn-cs"/>
              <a:sym typeface="Helvetica"/>
            </a:endParaRPr>
          </a:p>
          <a:p>
            <a:pPr defTabSz="344804">
              <a:tabLst>
                <a:tab pos="342900" algn="l"/>
              </a:tabLst>
              <a:defRPr sz="1300">
                <a:solidFill>
                  <a:srgbClr val="D12F1B"/>
                </a:solidFill>
                <a:latin typeface="Menlo"/>
                <a:ea typeface="Menlo"/>
                <a:cs typeface="Menlo"/>
                <a:sym typeface="Menlo"/>
              </a:defRPr>
            </a:pPr>
            <a:r>
              <a:rPr>
                <a:solidFill>
                  <a:srgbClr val="000000"/>
                </a:solidFill>
              </a:rPr>
              <a:t>                </a:t>
            </a:r>
            <a:r>
              <a:t>"Illegal position given to add operation."</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end add</a:t>
            </a:r>
          </a:p>
        </p:txBody>
      </p:sp>
    </p:spTree>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Title 1"/>
          <p:cNvSpPr txBox="1">
            <a:spLocks noGrp="1"/>
          </p:cNvSpPr>
          <p:nvPr>
            <p:ph type="title"/>
          </p:nvPr>
        </p:nvSpPr>
        <p:spPr>
          <a:prstGeom prst="rect">
            <a:avLst/>
          </a:prstGeom>
        </p:spPr>
        <p:txBody>
          <a:bodyPr>
            <a:normAutofit fontScale="90000"/>
          </a:bodyPr>
          <a:lstStyle/>
          <a:p>
            <a:r>
              <a:t>A Refined Linked Implementation</a:t>
            </a:r>
          </a:p>
        </p:txBody>
      </p:sp>
      <p:sp>
        <p:nvSpPr>
          <p:cNvPr id="183" name="FIGURE 12-10 Before and after removing the last node from a chain that has both head and tail references and contains one or more nodes"/>
          <p:cNvSpPr txBox="1">
            <a:spLocks noGrp="1"/>
          </p:cNvSpPr>
          <p:nvPr>
            <p:ph type="body" sz="quarter" idx="1"/>
          </p:nvPr>
        </p:nvSpPr>
        <p:spPr>
          <a:xfrm>
            <a:off x="457200" y="5604201"/>
            <a:ext cx="8229600" cy="807815"/>
          </a:xfrm>
          <a:prstGeom prst="rect">
            <a:avLst/>
          </a:prstGeom>
        </p:spPr>
        <p:txBody>
          <a:bodyPr>
            <a:normAutofit lnSpcReduction="10000"/>
          </a:bodyPr>
          <a:lstStyle>
            <a:lvl1pPr defTabSz="438911">
              <a:defRPr sz="2112"/>
            </a:lvl1pPr>
          </a:lstStyle>
          <a:p>
            <a:r>
              <a:t>FIGURE 12-10 Before and after removing the last node from a chain that has both head and tail references and contains one or more nodes</a:t>
            </a:r>
          </a:p>
        </p:txBody>
      </p:sp>
      <p:pic>
        <p:nvPicPr>
          <p:cNvPr id="184" name="An illustration represents the before and after removing the last node from a chain that has both head and tail references and contains 1 or more nodes.&#10;A one-node chain." descr="An illustration represents the before and after removing the last node from a chain that has both head and tail references and contains 1 or more nodes.A one-node chain."/>
          <p:cNvPicPr>
            <a:picLocks noChangeAspect="1"/>
          </p:cNvPicPr>
          <p:nvPr/>
        </p:nvPicPr>
        <p:blipFill>
          <a:blip r:embed="rId2">
            <a:extLst/>
          </a:blip>
          <a:stretch>
            <a:fillRect/>
          </a:stretch>
        </p:blipFill>
        <p:spPr>
          <a:xfrm>
            <a:off x="457200" y="1016350"/>
            <a:ext cx="2165327" cy="4379315"/>
          </a:xfrm>
          <a:prstGeom prst="rect">
            <a:avLst/>
          </a:prstGeom>
          <a:ln w="12700">
            <a:miter lim="400000"/>
          </a:ln>
        </p:spPr>
      </p:pic>
      <p:pic>
        <p:nvPicPr>
          <p:cNvPr id="185" name="An illustration represents the before and after removing the last node from a chain that has both head and tail references and contains 1 or more nodes. A chain of two or more nodes." descr="An illustration represents the before and after removing the last node from a chain that has both head and tail references and contains 1 or more nodes. A chain of two or more nodes."/>
          <p:cNvPicPr>
            <a:picLocks noChangeAspect="1"/>
          </p:cNvPicPr>
          <p:nvPr/>
        </p:nvPicPr>
        <p:blipFill>
          <a:blip r:embed="rId3">
            <a:extLst/>
          </a:blip>
          <a:stretch>
            <a:fillRect/>
          </a:stretch>
        </p:blipFill>
        <p:spPr>
          <a:xfrm>
            <a:off x="3331340" y="1016350"/>
            <a:ext cx="4792720" cy="4062903"/>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Title 1"/>
          <p:cNvSpPr txBox="1">
            <a:spLocks noGrp="1"/>
          </p:cNvSpPr>
          <p:nvPr>
            <p:ph type="title"/>
          </p:nvPr>
        </p:nvSpPr>
        <p:spPr>
          <a:prstGeom prst="rect">
            <a:avLst/>
          </a:prstGeom>
        </p:spPr>
        <p:txBody>
          <a:bodyPr/>
          <a:lstStyle/>
          <a:p>
            <a:pPr defTabSz="566927">
              <a:defRPr sz="2728"/>
            </a:pPr>
            <a:r>
              <a:t>LISTING 10-1 The interface </a:t>
            </a:r>
            <a:r>
              <a:rPr>
                <a:latin typeface="Courier New"/>
                <a:ea typeface="Courier New"/>
                <a:cs typeface="Courier New"/>
                <a:sym typeface="Courier New"/>
              </a:rPr>
              <a:t>ListInterface</a:t>
            </a:r>
            <a:r>
              <a:t> (Part 1)</a:t>
            </a:r>
          </a:p>
        </p:txBody>
      </p:sp>
      <p:sp>
        <p:nvSpPr>
          <p:cNvPr id="70" name="** An interface ADT list. Entries in a list have positions that begin with 1.  */…"/>
          <p:cNvSpPr txBox="1"/>
          <p:nvPr/>
        </p:nvSpPr>
        <p:spPr>
          <a:xfrm>
            <a:off x="249435" y="682562"/>
            <a:ext cx="8229601" cy="5629608"/>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44804">
              <a:tabLst>
                <a:tab pos="342900" algn="l"/>
              </a:tabLst>
              <a:defRPr sz="1300">
                <a:solidFill>
                  <a:srgbClr val="008400"/>
                </a:solidFill>
                <a:latin typeface="Menlo"/>
                <a:ea typeface="Menlo"/>
                <a:cs typeface="Menlo"/>
                <a:sym typeface="Menlo"/>
              </a:defRPr>
            </a:pPr>
            <a:r>
              <a:t>** An interface ADT list.</a:t>
            </a:r>
            <a:r>
              <a:rPr>
                <a:solidFill>
                  <a:srgbClr val="000000"/>
                </a:solidFill>
                <a:latin typeface="+mn-lt"/>
                <a:ea typeface="+mn-ea"/>
                <a:cs typeface="+mn-cs"/>
                <a:sym typeface="Helvetica"/>
              </a:rPr>
              <a:t> </a:t>
            </a:r>
            <a:r>
              <a:t>Entries in a list have positions that begin with 1.</a:t>
            </a:r>
            <a:r>
              <a:rPr>
                <a:solidFill>
                  <a:srgbClr val="000000"/>
                </a:solidFill>
                <a:latin typeface="+mn-lt"/>
                <a:ea typeface="+mn-ea"/>
                <a:cs typeface="+mn-cs"/>
                <a:sym typeface="Helvetica"/>
              </a:rPr>
              <a:t>  </a:t>
            </a:r>
            <a:r>
              <a:t>*/</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a:solidFill>
                  <a:srgbClr val="BA2DA2"/>
                </a:solidFill>
              </a:rPr>
              <a:t>public</a:t>
            </a:r>
            <a:r>
              <a:t> </a:t>
            </a:r>
            <a:r>
              <a:rPr>
                <a:solidFill>
                  <a:srgbClr val="BA2DA2"/>
                </a:solidFill>
              </a:rPr>
              <a:t>interface</a:t>
            </a:r>
            <a:r>
              <a:t> ListInterface&lt;T&gt;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3D8123"/>
                </a:solidFill>
              </a:rPr>
              <a:t>/** Adds a new entry to the end of this list.</a:t>
            </a:r>
            <a:endParaRPr>
              <a:solidFill>
                <a:srgbClr val="3D8123"/>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Entries currently in the list are unaffected.</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The list's size is increased by 1.</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newEntry  The object to be added as a new entry. */</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void</a:t>
            </a:r>
            <a:r>
              <a:t> add(T newEntry);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Adds a new entry at a specified position within this list.</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Entries originally at and above the specified position</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are at the next higher position within the list.</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The list's size is increased by 1.</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newPosition  An integer that specifies the desired</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position of the new entry.</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newEntry     The object to be added as a new entry.</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t>
            </a:r>
            <a:r>
              <a:rPr b="1"/>
              <a:t>@throws</a:t>
            </a:r>
            <a:r>
              <a:t>  IndexOutOfBoundsException if either</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newPosition &lt; 1 or newPosition &gt; getLength() + 1. */</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void</a:t>
            </a:r>
            <a:r>
              <a:t> add(</a:t>
            </a:r>
            <a:r>
              <a:rPr>
                <a:solidFill>
                  <a:srgbClr val="BA2DA2"/>
                </a:solidFill>
              </a:rPr>
              <a:t>int</a:t>
            </a:r>
            <a:r>
              <a:t> newPosition, T newEntry);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Removes the entry at a given position from this list.</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Entries originally at positions higher than the given</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position are at the next lower position within the list,</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and the list's size is decreased by 1.</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givenPosition  An integer that indicates the position of</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the entry to be removed.</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A reference to the removed entry.</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t>
            </a:r>
            <a:r>
              <a:rPr b="1"/>
              <a:t>@throws</a:t>
            </a:r>
            <a:r>
              <a:t>  IndexOutOfBoundsException if either </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givenPosition &lt; 1 or givenPosition &gt; getLength(). */</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T remove(</a:t>
            </a:r>
            <a:r>
              <a:rPr>
                <a:solidFill>
                  <a:srgbClr val="BA2DA2"/>
                </a:solidFill>
              </a:rPr>
              <a:t>int</a:t>
            </a:r>
            <a:r>
              <a:t> givenPosition);</a:t>
            </a:r>
          </a:p>
        </p:txBody>
      </p:sp>
    </p:spTree>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Title 1"/>
          <p:cNvSpPr txBox="1">
            <a:spLocks noGrp="1"/>
          </p:cNvSpPr>
          <p:nvPr>
            <p:ph type="title"/>
          </p:nvPr>
        </p:nvSpPr>
        <p:spPr>
          <a:xfrm>
            <a:off x="249435" y="-1"/>
            <a:ext cx="8513565" cy="608089"/>
          </a:xfrm>
          <a:prstGeom prst="rect">
            <a:avLst/>
          </a:prstGeom>
        </p:spPr>
        <p:txBody>
          <a:bodyPr>
            <a:normAutofit fontScale="90000"/>
          </a:bodyPr>
          <a:lstStyle/>
          <a:p>
            <a:pPr defTabSz="585215">
              <a:defRPr sz="2816"/>
            </a:pPr>
            <a:r>
              <a:t>A Refined Linked Implementation — refined </a:t>
            </a:r>
            <a:r>
              <a:rPr>
                <a:latin typeface="Courier New"/>
                <a:ea typeface="Courier New"/>
                <a:cs typeface="Courier New"/>
                <a:sym typeface="Courier New"/>
              </a:rPr>
              <a:t>remove</a:t>
            </a:r>
          </a:p>
        </p:txBody>
      </p:sp>
      <p:sp>
        <p:nvSpPr>
          <p:cNvPr id="188" name="public T remove(int givenPosition) {…"/>
          <p:cNvSpPr txBox="1"/>
          <p:nvPr/>
        </p:nvSpPr>
        <p:spPr>
          <a:xfrm>
            <a:off x="443971" y="433732"/>
            <a:ext cx="7604905" cy="6036009"/>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300">
                <a:latin typeface="Menlo"/>
                <a:ea typeface="Menlo"/>
                <a:cs typeface="Menlo"/>
                <a:sym typeface="Menlo"/>
              </a:defRPr>
            </a:pPr>
            <a:r>
              <a:rPr>
                <a:solidFill>
                  <a:srgbClr val="BA2DA2"/>
                </a:solidFill>
              </a:rPr>
              <a:t>public</a:t>
            </a:r>
            <a:r>
              <a:t> T remove(</a:t>
            </a:r>
            <a:r>
              <a:rPr>
                <a:solidFill>
                  <a:srgbClr val="BA2DA2"/>
                </a:solidFill>
              </a:rPr>
              <a:t>int</a:t>
            </a:r>
            <a:r>
              <a:t> givenPosition)</a:t>
            </a:r>
            <a:r>
              <a:rPr>
                <a:latin typeface="+mn-lt"/>
                <a:ea typeface="+mn-ea"/>
                <a:cs typeface="+mn-cs"/>
                <a:sym typeface="Helvetica"/>
              </a:rPr>
              <a:t> </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T result = </a:t>
            </a:r>
            <a:r>
              <a:rPr>
                <a:solidFill>
                  <a:srgbClr val="BA2DA2"/>
                </a:solidFill>
              </a:rPr>
              <a:t>null</a:t>
            </a:r>
            <a:r>
              <a:t>;                           </a:t>
            </a:r>
            <a:r>
              <a:rPr>
                <a:solidFill>
                  <a:srgbClr val="008400"/>
                </a:solidFill>
              </a:rPr>
              <a:t>// Return value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((givenPosition &gt;= </a:t>
            </a:r>
            <a:r>
              <a:rPr>
                <a:solidFill>
                  <a:srgbClr val="272AD8"/>
                </a:solidFill>
              </a:rPr>
              <a:t>1</a:t>
            </a:r>
            <a:r>
              <a:t>) &amp;&amp; (givenPosition &lt;= numberOfEntries))</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Assertion: !isEmpty()</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rPr>
                <a:solidFill>
                  <a:srgbClr val="BA2DA2"/>
                </a:solidFill>
              </a:rPr>
              <a:t>if</a:t>
            </a:r>
            <a:r>
              <a:rPr>
                <a:solidFill>
                  <a:srgbClr val="000000"/>
                </a:solidFill>
              </a:rPr>
              <a:t> (givenPosition == </a:t>
            </a:r>
            <a:r>
              <a:rPr>
                <a:solidFill>
                  <a:srgbClr val="272AD8"/>
                </a:solidFill>
              </a:rPr>
              <a:t>1</a:t>
            </a:r>
            <a:r>
              <a:rPr>
                <a:solidFill>
                  <a:srgbClr val="000000"/>
                </a:solidFill>
              </a:rPr>
              <a:t>)                 </a:t>
            </a:r>
            <a:r>
              <a:t>// Case 1: Remove first entry</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result = firstNode.getData();        </a:t>
            </a:r>
            <a:r>
              <a:rPr>
                <a:solidFill>
                  <a:srgbClr val="008400"/>
                </a:solidFill>
              </a:rPr>
              <a:t>// Save entry to be removed</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firstNode = firstNode.getNextNode();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(numberOfEntries == </a:t>
            </a:r>
            <a:r>
              <a:rPr>
                <a:solidFill>
                  <a:srgbClr val="272AD8"/>
                </a:solidFill>
              </a:rPr>
              <a:t>1</a:t>
            </a:r>
            <a:r>
              <a:t>)</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lastNode = </a:t>
            </a:r>
            <a:r>
              <a:rPr>
                <a:solidFill>
                  <a:srgbClr val="BA2DA2"/>
                </a:solidFill>
              </a:rPr>
              <a:t>null</a:t>
            </a:r>
            <a:r>
              <a:rPr>
                <a:solidFill>
                  <a:srgbClr val="000000"/>
                </a:solidFill>
              </a:rPr>
              <a:t>;                  </a:t>
            </a:r>
            <a:r>
              <a:t>// Solitary entry was removed</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else</a:t>
            </a:r>
            <a:r>
              <a:t>                                    </a:t>
            </a:r>
            <a:r>
              <a:rPr>
                <a:solidFill>
                  <a:srgbClr val="008400"/>
                </a:solidFill>
              </a:rPr>
              <a:t>// Case 2: Not first entry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Node nodeBefore = getNodeAt(givenPosition - </a:t>
            </a:r>
            <a:r>
              <a:rPr>
                <a:solidFill>
                  <a:srgbClr val="272AD8"/>
                </a:solidFill>
              </a:rPr>
              <a:t>1</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Node nodeToRemove = nodeBefore.getNextNode();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Node nodeAfter = nodeToRemove.getNextNode();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nodeBefore.setNextNode(nodeAfter);</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result = nodeToRemove.getData();</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(givenPosition == numberOfEntries)</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lastNode = nodeBefore;            </a:t>
            </a:r>
            <a:r>
              <a:rPr>
                <a:solidFill>
                  <a:srgbClr val="008400"/>
                </a:solidFill>
              </a:rPr>
              <a:t>// Last node was removed</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numberOfEntries--;</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throw</a:t>
            </a:r>
            <a:r>
              <a:t> </a:t>
            </a:r>
            <a:r>
              <a:rPr>
                <a:solidFill>
                  <a:srgbClr val="BA2DA2"/>
                </a:solidFill>
              </a:rPr>
              <a:t>new</a:t>
            </a:r>
            <a:r>
              <a:t> IndexOutOfBoundsException(</a:t>
            </a:r>
            <a:endParaRPr>
              <a:latin typeface="+mn-lt"/>
              <a:ea typeface="+mn-ea"/>
              <a:cs typeface="+mn-cs"/>
              <a:sym typeface="Helvetica"/>
            </a:endParaRPr>
          </a:p>
          <a:p>
            <a:pPr defTabSz="344804">
              <a:tabLst>
                <a:tab pos="342900" algn="l"/>
              </a:tabLst>
              <a:defRPr sz="1300">
                <a:solidFill>
                  <a:srgbClr val="D12F1B"/>
                </a:solidFill>
                <a:latin typeface="Menlo"/>
                <a:ea typeface="Menlo"/>
                <a:cs typeface="Menlo"/>
                <a:sym typeface="Menlo"/>
              </a:defRPr>
            </a:pPr>
            <a:r>
              <a:rPr>
                <a:solidFill>
                  <a:srgbClr val="000000"/>
                </a:solidFill>
              </a:rPr>
              <a:t>                </a:t>
            </a:r>
            <a:r>
              <a:t>"Illegal position given to remove operation."</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sz="1300">
                <a:latin typeface="+mn-lt"/>
                <a:ea typeface="+mn-ea"/>
                <a:cs typeface="+mn-cs"/>
                <a:sym typeface="Helvetica"/>
              </a:defRPr>
            </a:pP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return</a:t>
            </a:r>
            <a:r>
              <a:t> result;                             </a:t>
            </a:r>
            <a:r>
              <a:rPr>
                <a:solidFill>
                  <a:srgbClr val="008400"/>
                </a:solidFill>
              </a:rPr>
              <a:t>// Return removed entry</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end remove</a:t>
            </a:r>
            <a:endParaRPr>
              <a:solidFill>
                <a:srgbClr val="000000"/>
              </a:solidFill>
              <a:latin typeface="+mn-lt"/>
              <a:ea typeface="+mn-ea"/>
              <a:cs typeface="+mn-cs"/>
              <a:sym typeface="Helvetica"/>
            </a:endParaRPr>
          </a:p>
        </p:txBody>
      </p:sp>
    </p:spTree>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Title 1"/>
          <p:cNvSpPr txBox="1">
            <a:spLocks noGrp="1"/>
          </p:cNvSpPr>
          <p:nvPr>
            <p:ph type="title"/>
          </p:nvPr>
        </p:nvSpPr>
        <p:spPr>
          <a:prstGeom prst="rect">
            <a:avLst/>
          </a:prstGeom>
        </p:spPr>
        <p:txBody>
          <a:bodyPr>
            <a:normAutofit fontScale="90000"/>
          </a:bodyPr>
          <a:lstStyle/>
          <a:p>
            <a:r>
              <a:t>Efficiency of Using a Chain</a:t>
            </a:r>
          </a:p>
        </p:txBody>
      </p:sp>
      <p:sp>
        <p:nvSpPr>
          <p:cNvPr id="191" name="FIGURE 12-11 The time efficiencies of the ADT list operations for three implementations, expressed in Big Oh notation"/>
          <p:cNvSpPr txBox="1">
            <a:spLocks noGrp="1"/>
          </p:cNvSpPr>
          <p:nvPr>
            <p:ph type="body" sz="quarter" idx="1"/>
          </p:nvPr>
        </p:nvSpPr>
        <p:spPr>
          <a:xfrm>
            <a:off x="457200" y="5604201"/>
            <a:ext cx="8513565" cy="807815"/>
          </a:xfrm>
          <a:prstGeom prst="rect">
            <a:avLst/>
          </a:prstGeom>
        </p:spPr>
        <p:txBody>
          <a:bodyPr>
            <a:normAutofit lnSpcReduction="10000"/>
          </a:bodyPr>
          <a:lstStyle>
            <a:lvl1pPr defTabSz="448055">
              <a:defRPr sz="2156"/>
            </a:lvl1pPr>
          </a:lstStyle>
          <a:p>
            <a:r>
              <a:t>FIGURE 12-11 The time efficiencies of the ADT list operations for three implementations, expressed in Big Oh notation</a:t>
            </a:r>
          </a:p>
        </p:txBody>
      </p:sp>
      <p:graphicFrame>
        <p:nvGraphicFramePr>
          <p:cNvPr id="192" name="Table"/>
          <p:cNvGraphicFramePr/>
          <p:nvPr/>
        </p:nvGraphicFramePr>
        <p:xfrm>
          <a:off x="181836" y="1064681"/>
          <a:ext cx="8700026" cy="4425131"/>
        </p:xfrm>
        <a:graphic>
          <a:graphicData uri="http://schemas.openxmlformats.org/drawingml/2006/table">
            <a:tbl>
              <a:tblPr firstRow="1">
                <a:tableStyleId>{4C3C2611-4C71-4FC5-86AE-919BDF0F9419}</a:tableStyleId>
              </a:tblPr>
              <a:tblGrid>
                <a:gridCol w="3612634">
                  <a:extLst>
                    <a:ext uri="{9D8B030D-6E8A-4147-A177-3AD203B41FA5}">
                      <a16:colId xmlns:a16="http://schemas.microsoft.com/office/drawing/2014/main" val="20000"/>
                    </a:ext>
                  </a:extLst>
                </a:gridCol>
                <a:gridCol w="1839118">
                  <a:extLst>
                    <a:ext uri="{9D8B030D-6E8A-4147-A177-3AD203B41FA5}">
                      <a16:colId xmlns:a16="http://schemas.microsoft.com/office/drawing/2014/main" val="20001"/>
                    </a:ext>
                  </a:extLst>
                </a:gridCol>
                <a:gridCol w="1240680">
                  <a:extLst>
                    <a:ext uri="{9D8B030D-6E8A-4147-A177-3AD203B41FA5}">
                      <a16:colId xmlns:a16="http://schemas.microsoft.com/office/drawing/2014/main" val="20002"/>
                    </a:ext>
                  </a:extLst>
                </a:gridCol>
                <a:gridCol w="2007594">
                  <a:extLst>
                    <a:ext uri="{9D8B030D-6E8A-4147-A177-3AD203B41FA5}">
                      <a16:colId xmlns:a16="http://schemas.microsoft.com/office/drawing/2014/main" val="20003"/>
                    </a:ext>
                  </a:extLst>
                </a:gridCol>
              </a:tblGrid>
              <a:tr h="254000">
                <a:tc>
                  <a:txBody>
                    <a:bodyPr/>
                    <a:lstStyle/>
                    <a:p>
                      <a:pPr algn="l">
                        <a:defRPr sz="1800" b="0">
                          <a:solidFill>
                            <a:srgbClr val="000000"/>
                          </a:solidFill>
                        </a:defRPr>
                      </a:pPr>
                      <a:r>
                        <a:rPr b="1">
                          <a:solidFill>
                            <a:srgbClr val="FFFFFF"/>
                          </a:solidFill>
                        </a:rPr>
                        <a:t>Operation</a:t>
                      </a:r>
                    </a:p>
                  </a:txBody>
                  <a:tcPr marL="0" marR="0" marT="0" marB="0" horzOverflow="overflow">
                    <a:lnB w="6350">
                      <a:solidFill>
                        <a:srgbClr val="2F2A2B"/>
                      </a:solidFill>
                      <a:miter lim="400000"/>
                    </a:lnB>
                  </a:tcPr>
                </a:tc>
                <a:tc>
                  <a:txBody>
                    <a:bodyPr/>
                    <a:lstStyle/>
                    <a:p>
                      <a:pPr algn="l">
                        <a:defRPr sz="1800" b="0">
                          <a:solidFill>
                            <a:srgbClr val="000000"/>
                          </a:solidFill>
                        </a:defRPr>
                      </a:pPr>
                      <a:r>
                        <a:rPr b="1">
                          <a:solidFill>
                            <a:srgbClr val="FFFFFF"/>
                          </a:solidFill>
                        </a:rPr>
                        <a:t>Alist</a:t>
                      </a:r>
                    </a:p>
                  </a:txBody>
                  <a:tcPr marL="0" marR="0" marT="0" marB="0" horzOverflow="overflow">
                    <a:lnB w="6350">
                      <a:solidFill>
                        <a:srgbClr val="2F2A2B"/>
                      </a:solidFill>
                      <a:miter lim="400000"/>
                    </a:lnB>
                  </a:tcPr>
                </a:tc>
                <a:tc>
                  <a:txBody>
                    <a:bodyPr/>
                    <a:lstStyle/>
                    <a:p>
                      <a:pPr algn="l">
                        <a:defRPr sz="1800" b="0">
                          <a:solidFill>
                            <a:srgbClr val="000000"/>
                          </a:solidFill>
                        </a:defRPr>
                      </a:pPr>
                      <a:r>
                        <a:rPr b="1">
                          <a:solidFill>
                            <a:srgbClr val="FFFFFF"/>
                          </a:solidFill>
                        </a:rPr>
                        <a:t>LList</a:t>
                      </a:r>
                    </a:p>
                  </a:txBody>
                  <a:tcPr marL="0" marR="0" marT="0" marB="0" horzOverflow="overflow">
                    <a:lnB w="6350">
                      <a:solidFill>
                        <a:srgbClr val="2F2A2B"/>
                      </a:solidFill>
                      <a:miter lim="400000"/>
                    </a:lnB>
                  </a:tcPr>
                </a:tc>
                <a:tc>
                  <a:txBody>
                    <a:bodyPr/>
                    <a:lstStyle/>
                    <a:p>
                      <a:pPr algn="l">
                        <a:defRPr sz="1800" b="0">
                          <a:solidFill>
                            <a:srgbClr val="000000"/>
                          </a:solidFill>
                        </a:defRPr>
                      </a:pPr>
                      <a:r>
                        <a:rPr b="1">
                          <a:solidFill>
                            <a:srgbClr val="FFFFFF"/>
                          </a:solidFill>
                        </a:rPr>
                        <a:t>LListWithTail</a:t>
                      </a:r>
                    </a:p>
                  </a:txBody>
                  <a:tcPr marL="0" marR="0" marT="0" marB="0" horzOverflow="overflow">
                    <a:lnB w="6350">
                      <a:solidFill>
                        <a:srgbClr val="2F2A2B"/>
                      </a:solidFill>
                      <a:miter lim="400000"/>
                    </a:lnB>
                  </a:tcPr>
                </a:tc>
                <a:extLst>
                  <a:ext uri="{0D108BD9-81ED-4DB2-BD59-A6C34878D82A}">
                    <a16:rowId xmlns:a16="http://schemas.microsoft.com/office/drawing/2014/main" val="10000"/>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add(newEntry)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165"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1"/>
                  </a:ext>
                </a:extLst>
              </a:tr>
              <a:tr h="443371">
                <a:tc>
                  <a:txBody>
                    <a:bodyPr/>
                    <a:lstStyle/>
                    <a:p>
                      <a:pPr marL="50800" marR="274320" indent="-634" algn="l" defTabSz="457200">
                        <a:spcBef>
                          <a:spcPts val="200"/>
                        </a:spcBef>
                        <a:defRPr sz="1800"/>
                      </a:pPr>
                      <a:r>
                        <a:rPr b="1">
                          <a:latin typeface="Courier New"/>
                          <a:ea typeface="Courier New"/>
                          <a:cs typeface="Courier New"/>
                          <a:sym typeface="Courier New"/>
                        </a:rPr>
                        <a:t>add(givenPosition, 				 newEntry)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 O(n); O(1)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O(1); O(</a:t>
                      </a:r>
                      <a:r>
                        <a:rPr i="1"/>
                        <a:t>n</a:t>
                      </a:r>
                      <a:r>
                        <a:t>)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O(1); O(</a:t>
                      </a:r>
                      <a:r>
                        <a:rPr i="1"/>
                        <a:t>n</a:t>
                      </a:r>
                      <a:r>
                        <a:t>); O(1)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2"/>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toArray()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3"/>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remove(givenPosition)</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 O(</a:t>
                      </a:r>
                      <a:r>
                        <a:rPr i="1"/>
                        <a:t>n</a:t>
                      </a:r>
                      <a:r>
                        <a:t>); O(1)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O(1); 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O(1); 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4"/>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replace(givenPosition, newEntry)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O(1); 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O(1); O(</a:t>
                      </a:r>
                      <a:r>
                        <a:rPr i="1"/>
                        <a:t>n</a:t>
                      </a:r>
                      <a:r>
                        <a:t>); 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5"/>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getEntry(givenPosition)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O(1); O(</a:t>
                      </a:r>
                      <a:r>
                        <a:rPr i="1"/>
                        <a:t>n</a:t>
                      </a:r>
                      <a:r>
                        <a:t>)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O(1); O(</a:t>
                      </a:r>
                      <a:r>
                        <a:rPr i="1"/>
                        <a:t>n</a:t>
                      </a:r>
                      <a:r>
                        <a:t>); O(1)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6"/>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contains(anEntry)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7"/>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clear(), getLength(), isEmpty()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165"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8"/>
                  </a:ext>
                </a:extLst>
              </a:tr>
            </a:tbl>
          </a:graphicData>
        </a:graphic>
      </p:graphicFrame>
    </p:spTree>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prstGeom prst="rect">
            <a:avLst/>
          </a:prstGeom>
        </p:spPr>
        <p:txBody>
          <a:bodyPr/>
          <a:lstStyle/>
          <a:p>
            <a:pPr defTabSz="704087">
              <a:defRPr sz="3387"/>
            </a:pPr>
            <a:r>
              <a:rPr dirty="0"/>
              <a:t>Java Class Library: The Class </a:t>
            </a:r>
            <a:r>
              <a:rPr dirty="0">
                <a:latin typeface="Courier New"/>
                <a:ea typeface="Courier New"/>
                <a:cs typeface="Courier New"/>
                <a:sym typeface="Courier New"/>
              </a:rPr>
              <a:t>LinkedList</a:t>
            </a:r>
          </a:p>
        </p:txBody>
      </p:sp>
      <p:sp>
        <p:nvSpPr>
          <p:cNvPr id="195" name="Content Placeholder 4"/>
          <p:cNvSpPr txBox="1">
            <a:spLocks noGrp="1"/>
          </p:cNvSpPr>
          <p:nvPr>
            <p:ph type="body" idx="1"/>
          </p:nvPr>
        </p:nvSpPr>
        <p:spPr>
          <a:xfrm>
            <a:off x="258233" y="1106887"/>
            <a:ext cx="6737351" cy="5031976"/>
          </a:xfrm>
          <a:prstGeom prst="rect">
            <a:avLst/>
          </a:prstGeom>
        </p:spPr>
        <p:txBody>
          <a:bodyPr/>
          <a:lstStyle/>
          <a:p>
            <a:r>
              <a:t>Implements the interface </a:t>
            </a:r>
            <a:r>
              <a:rPr b="1">
                <a:latin typeface="Courier New"/>
                <a:ea typeface="Courier New"/>
                <a:cs typeface="Courier New"/>
                <a:sym typeface="Courier New"/>
              </a:rPr>
              <a:t>List</a:t>
            </a:r>
          </a:p>
          <a:p>
            <a:r>
              <a:rPr b="1">
                <a:latin typeface="Courier New"/>
                <a:ea typeface="Courier New"/>
                <a:cs typeface="Courier New"/>
                <a:sym typeface="Courier New"/>
              </a:rPr>
              <a:t>LinkedList</a:t>
            </a:r>
            <a:r>
              <a:t> defines more methods than are in the interface </a:t>
            </a:r>
            <a:r>
              <a:rPr>
                <a:latin typeface="Courier New"/>
                <a:ea typeface="Courier New"/>
                <a:cs typeface="Courier New"/>
                <a:sym typeface="Courier New"/>
              </a:rPr>
              <a:t>List</a:t>
            </a:r>
          </a:p>
          <a:p>
            <a:r>
              <a:t>You can use the class </a:t>
            </a:r>
            <a:r>
              <a:rPr b="1">
                <a:latin typeface="Courier New"/>
                <a:ea typeface="Courier New"/>
                <a:cs typeface="Courier New"/>
                <a:sym typeface="Courier New"/>
              </a:rPr>
              <a:t>LinkedList</a:t>
            </a:r>
            <a:r>
              <a:t> as implementation of ADT </a:t>
            </a:r>
          </a:p>
          <a:p>
            <a:pPr lvl="1">
              <a:defRPr b="1"/>
            </a:pPr>
            <a:r>
              <a:t>queue</a:t>
            </a:r>
          </a:p>
          <a:p>
            <a:pPr lvl="1"/>
            <a:r>
              <a:rPr b="1"/>
              <a:t>deque</a:t>
            </a:r>
            <a:r>
              <a:t> </a:t>
            </a:r>
          </a:p>
          <a:p>
            <a:pPr lvl="1"/>
            <a:r>
              <a:t>or </a:t>
            </a:r>
            <a:r>
              <a:rPr b="1"/>
              <a:t>list</a:t>
            </a:r>
            <a:r>
              <a:t>.</a:t>
            </a:r>
          </a:p>
        </p:txBody>
      </p:sp>
    </p:spTree>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9AB5B8-FCD3-47BA-8D2F-BD4DFAE3D08A}"/>
              </a:ext>
            </a:extLst>
          </p:cNvPr>
          <p:cNvPicPr>
            <a:picLocks noChangeAspect="1"/>
          </p:cNvPicPr>
          <p:nvPr/>
        </p:nvPicPr>
        <p:blipFill>
          <a:blip r:embed="rId2"/>
          <a:stretch>
            <a:fillRect/>
          </a:stretch>
        </p:blipFill>
        <p:spPr>
          <a:xfrm>
            <a:off x="447675" y="1519237"/>
            <a:ext cx="8248650" cy="3819525"/>
          </a:xfrm>
          <a:prstGeom prst="rect">
            <a:avLst/>
          </a:prstGeom>
        </p:spPr>
      </p:pic>
      <p:sp>
        <p:nvSpPr>
          <p:cNvPr id="5" name="Title 1">
            <a:extLst>
              <a:ext uri="{FF2B5EF4-FFF2-40B4-BE49-F238E27FC236}">
                <a16:creationId xmlns:a16="http://schemas.microsoft.com/office/drawing/2014/main" id="{EAD0020F-305D-4F08-AF23-506371315748}"/>
              </a:ext>
            </a:extLst>
          </p:cNvPr>
          <p:cNvSpPr txBox="1">
            <a:spLocks noGrp="1"/>
          </p:cNvSpPr>
          <p:nvPr>
            <p:ph type="title"/>
          </p:nvPr>
        </p:nvSpPr>
        <p:spPr>
          <a:xfrm>
            <a:off x="258233" y="0"/>
            <a:ext cx="8513234" cy="816042"/>
          </a:xfrm>
          <a:prstGeom prst="rect">
            <a:avLst/>
          </a:prstGeom>
        </p:spPr>
        <p:txBody>
          <a:bodyPr/>
          <a:lstStyle/>
          <a:p>
            <a:pPr defTabSz="704087">
              <a:defRPr sz="3387"/>
            </a:pPr>
            <a:r>
              <a:rPr dirty="0"/>
              <a:t>Java Class Library: The Class </a:t>
            </a:r>
            <a:r>
              <a:rPr dirty="0">
                <a:latin typeface="Courier New"/>
                <a:ea typeface="Courier New"/>
                <a:cs typeface="Courier New"/>
                <a:sym typeface="Courier New"/>
              </a:rPr>
              <a:t>LinkedList</a:t>
            </a:r>
          </a:p>
        </p:txBody>
      </p:sp>
      <p:sp>
        <p:nvSpPr>
          <p:cNvPr id="6" name="Rectangle 5">
            <a:extLst>
              <a:ext uri="{FF2B5EF4-FFF2-40B4-BE49-F238E27FC236}">
                <a16:creationId xmlns:a16="http://schemas.microsoft.com/office/drawing/2014/main" id="{6D9150D2-4383-4851-85DE-C9318338F889}"/>
              </a:ext>
            </a:extLst>
          </p:cNvPr>
          <p:cNvSpPr/>
          <p:nvPr/>
        </p:nvSpPr>
        <p:spPr>
          <a:xfrm>
            <a:off x="447674" y="4624754"/>
            <a:ext cx="2418617" cy="298938"/>
          </a:xfrm>
          <a:prstGeom prst="rect">
            <a:avLst/>
          </a:prstGeom>
          <a:solidFill>
            <a:srgbClr val="FFFF00">
              <a:alpha val="34118"/>
            </a:srgbClr>
          </a:solidFill>
          <a:ln w="25400" cap="flat">
            <a:no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j-lt"/>
              <a:ea typeface="+mj-ea"/>
              <a:cs typeface="+mj-cs"/>
              <a:sym typeface="Arial"/>
            </a:endParaRPr>
          </a:p>
        </p:txBody>
      </p:sp>
    </p:spTree>
    <p:extLst>
      <p:ext uri="{BB962C8B-B14F-4D97-AF65-F5344CB8AC3E}">
        <p14:creationId xmlns:p14="http://schemas.microsoft.com/office/powerpoint/2010/main" val="331506406"/>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itle 1"/>
          <p:cNvSpPr txBox="1">
            <a:spLocks noGrp="1"/>
          </p:cNvSpPr>
          <p:nvPr>
            <p:ph type="title"/>
          </p:nvPr>
        </p:nvSpPr>
        <p:spPr>
          <a:prstGeom prst="rect">
            <a:avLst/>
          </a:prstGeom>
        </p:spPr>
        <p:txBody>
          <a:bodyPr>
            <a:normAutofit fontScale="90000"/>
          </a:bodyPr>
          <a:lstStyle/>
          <a:p>
            <a:r>
              <a:t>Specifications for ADT Sorted List</a:t>
            </a:r>
          </a:p>
        </p:txBody>
      </p:sp>
      <p:sp>
        <p:nvSpPr>
          <p:cNvPr id="53" name="Content Placeholder 2"/>
          <p:cNvSpPr txBox="1">
            <a:spLocks noGrp="1"/>
          </p:cNvSpPr>
          <p:nvPr>
            <p:ph type="body" idx="1"/>
          </p:nvPr>
        </p:nvSpPr>
        <p:spPr>
          <a:prstGeom prst="rect">
            <a:avLst/>
          </a:prstGeom>
        </p:spPr>
        <p:txBody>
          <a:bodyPr/>
          <a:lstStyle/>
          <a:p>
            <a:r>
              <a:t>DATA</a:t>
            </a:r>
          </a:p>
          <a:p>
            <a:pPr lvl="1"/>
            <a:r>
              <a:t>A collection of objects in sorted order and having the same data type</a:t>
            </a:r>
          </a:p>
          <a:p>
            <a:pPr lvl="1"/>
            <a:r>
              <a:t>The number of objects in the collection</a:t>
            </a:r>
          </a:p>
          <a:p>
            <a:r>
              <a:t>Operations requiring special consideration</a:t>
            </a:r>
          </a:p>
          <a:p>
            <a:pPr lvl="1">
              <a:defRPr b="1">
                <a:latin typeface="Courier New"/>
                <a:ea typeface="Courier New"/>
                <a:cs typeface="Courier New"/>
                <a:sym typeface="Courier New"/>
              </a:defRPr>
            </a:pPr>
            <a:r>
              <a:t>add(newEntry)</a:t>
            </a:r>
          </a:p>
          <a:p>
            <a:pPr lvl="1">
              <a:defRPr b="1">
                <a:latin typeface="Courier New"/>
                <a:ea typeface="Courier New"/>
                <a:cs typeface="Courier New"/>
                <a:sym typeface="Courier New"/>
              </a:defRPr>
            </a:pPr>
            <a:r>
              <a:t>remove(anEntry)</a:t>
            </a:r>
          </a:p>
          <a:p>
            <a:pPr lvl="1">
              <a:defRPr b="1">
                <a:latin typeface="Courier New"/>
                <a:ea typeface="Courier New"/>
                <a:cs typeface="Courier New"/>
                <a:sym typeface="Courier New"/>
              </a:defRPr>
            </a:pPr>
            <a:r>
              <a:t>getPosition(anEntry)</a:t>
            </a:r>
          </a:p>
        </p:txBody>
      </p:sp>
    </p:spTree>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itle 1"/>
          <p:cNvSpPr txBox="1">
            <a:spLocks noGrp="1"/>
          </p:cNvSpPr>
          <p:nvPr>
            <p:ph type="title"/>
          </p:nvPr>
        </p:nvSpPr>
        <p:spPr>
          <a:prstGeom prst="rect">
            <a:avLst/>
          </a:prstGeom>
        </p:spPr>
        <p:txBody>
          <a:bodyPr>
            <a:normAutofit fontScale="90000"/>
          </a:bodyPr>
          <a:lstStyle/>
          <a:p>
            <a:r>
              <a:t>Specifications for ADT Sorted List</a:t>
            </a:r>
          </a:p>
        </p:txBody>
      </p:sp>
      <p:sp>
        <p:nvSpPr>
          <p:cNvPr id="56" name="Content Placeholder 2"/>
          <p:cNvSpPr txBox="1">
            <a:spLocks noGrp="1"/>
          </p:cNvSpPr>
          <p:nvPr>
            <p:ph type="body" idx="1"/>
          </p:nvPr>
        </p:nvSpPr>
        <p:spPr>
          <a:prstGeom prst="rect">
            <a:avLst/>
          </a:prstGeom>
        </p:spPr>
        <p:txBody>
          <a:bodyPr/>
          <a:lstStyle/>
          <a:p>
            <a:r>
              <a:t>Additional Operations </a:t>
            </a:r>
          </a:p>
          <a:p>
            <a:pPr lvl="1"/>
            <a:r>
              <a:t>These behave as they do for the ADT List</a:t>
            </a:r>
          </a:p>
          <a:p>
            <a:pPr lvl="2">
              <a:defRPr b="1">
                <a:latin typeface="Courier New"/>
                <a:ea typeface="Courier New"/>
                <a:cs typeface="Courier New"/>
                <a:sym typeface="Courier New"/>
              </a:defRPr>
            </a:pPr>
            <a:r>
              <a:t>getEntry(givenPosition)</a:t>
            </a:r>
          </a:p>
          <a:p>
            <a:pPr lvl="2">
              <a:defRPr b="1">
                <a:latin typeface="Courier New"/>
                <a:ea typeface="Courier New"/>
                <a:cs typeface="Courier New"/>
                <a:sym typeface="Courier New"/>
              </a:defRPr>
            </a:pPr>
            <a:r>
              <a:t>contains(anEntry)</a:t>
            </a:r>
          </a:p>
          <a:p>
            <a:pPr lvl="2">
              <a:defRPr b="1">
                <a:latin typeface="Courier New"/>
                <a:ea typeface="Courier New"/>
                <a:cs typeface="Courier New"/>
                <a:sym typeface="Courier New"/>
              </a:defRPr>
            </a:pPr>
            <a:r>
              <a:t>remove(givenPosition)</a:t>
            </a:r>
          </a:p>
          <a:p>
            <a:pPr lvl="2">
              <a:defRPr b="1">
                <a:latin typeface="Courier New"/>
                <a:ea typeface="Courier New"/>
                <a:cs typeface="Courier New"/>
                <a:sym typeface="Courier New"/>
              </a:defRPr>
            </a:pPr>
            <a:r>
              <a:t>clear()</a:t>
            </a:r>
          </a:p>
          <a:p>
            <a:pPr lvl="2">
              <a:defRPr b="1">
                <a:latin typeface="Courier New"/>
                <a:ea typeface="Courier New"/>
                <a:cs typeface="Courier New"/>
                <a:sym typeface="Courier New"/>
              </a:defRPr>
            </a:pPr>
            <a:r>
              <a:t>getLength()</a:t>
            </a:r>
          </a:p>
          <a:p>
            <a:pPr lvl="2">
              <a:defRPr b="1">
                <a:latin typeface="Courier New"/>
                <a:ea typeface="Courier New"/>
                <a:cs typeface="Courier New"/>
                <a:sym typeface="Courier New"/>
              </a:defRPr>
            </a:pPr>
            <a:r>
              <a:t>isEmpty()</a:t>
            </a:r>
          </a:p>
          <a:p>
            <a:pPr lvl="2">
              <a:defRPr b="1">
                <a:latin typeface="Courier New"/>
                <a:ea typeface="Courier New"/>
                <a:cs typeface="Courier New"/>
                <a:sym typeface="Courier New"/>
              </a:defRPr>
            </a:pPr>
            <a:r>
              <a:t>toArray()</a:t>
            </a:r>
          </a:p>
        </p:txBody>
      </p:sp>
    </p:spTree>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itle 1"/>
          <p:cNvSpPr txBox="1">
            <a:spLocks noGrp="1"/>
          </p:cNvSpPr>
          <p:nvPr>
            <p:ph type="title"/>
          </p:nvPr>
        </p:nvSpPr>
        <p:spPr>
          <a:xfrm>
            <a:off x="249435" y="-127001"/>
            <a:ext cx="8513565" cy="807816"/>
          </a:xfrm>
          <a:prstGeom prst="rect">
            <a:avLst/>
          </a:prstGeom>
        </p:spPr>
        <p:txBody>
          <a:bodyPr/>
          <a:lstStyle>
            <a:lvl1pPr defTabSz="740663">
              <a:defRPr sz="3564"/>
            </a:lvl1pPr>
          </a:lstStyle>
          <a:p>
            <a:r>
              <a:t>Specifications for ADT Sorted List (Part 1)</a:t>
            </a:r>
          </a:p>
        </p:txBody>
      </p:sp>
      <p:sp>
        <p:nvSpPr>
          <p:cNvPr id="59" name="Text Placeholder 4"/>
          <p:cNvSpPr txBox="1">
            <a:spLocks noGrp="1"/>
          </p:cNvSpPr>
          <p:nvPr>
            <p:ph type="body" sz="quarter" idx="1"/>
          </p:nvPr>
        </p:nvSpPr>
        <p:spPr>
          <a:xfrm>
            <a:off x="457200" y="5898335"/>
            <a:ext cx="8229600" cy="513681"/>
          </a:xfrm>
          <a:prstGeom prst="rect">
            <a:avLst/>
          </a:prstGeom>
        </p:spPr>
        <p:txBody>
          <a:bodyPr>
            <a:normAutofit lnSpcReduction="10000"/>
          </a:bodyPr>
          <a:lstStyle>
            <a:lvl1pPr defTabSz="576072">
              <a:defRPr sz="2268"/>
            </a:lvl1pPr>
          </a:lstStyle>
          <a:p>
            <a:r>
              <a:t>LISTING 17-1 The interface SortedListInterface</a:t>
            </a:r>
          </a:p>
        </p:txBody>
      </p:sp>
      <p:sp>
        <p:nvSpPr>
          <p:cNvPr id="60" name="/** An interface for the ADT sorted list.…"/>
          <p:cNvSpPr txBox="1"/>
          <p:nvPr/>
        </p:nvSpPr>
        <p:spPr>
          <a:xfrm>
            <a:off x="272004" y="601421"/>
            <a:ext cx="8414797" cy="5350358"/>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 An interface for the ADT sorted list.</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Entries in the list have positions that begin with 1.</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interface</a:t>
            </a:r>
            <a:r>
              <a:t> SortedListInterface&lt;T </a:t>
            </a:r>
            <a:r>
              <a:rPr>
                <a:solidFill>
                  <a:srgbClr val="BA2DA2"/>
                </a:solidFill>
              </a:rPr>
              <a:t>extends</a:t>
            </a:r>
            <a:r>
              <a:t> Comparable&lt;? </a:t>
            </a:r>
            <a:r>
              <a:rPr>
                <a:solidFill>
                  <a:srgbClr val="BA2DA2"/>
                </a:solidFill>
              </a:rPr>
              <a:t>super</a:t>
            </a:r>
            <a:r>
              <a:t> T&gt;&gt;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Adds a new entry to this sorted list in its proper order.</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The list's size is increased by 1.</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a:t>
            </a:r>
            <a:r>
              <a:rPr b="1"/>
              <a:t>@param</a:t>
            </a:r>
            <a:r>
              <a:t> newEntry  The object to be added as a new entry. */</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void</a:t>
            </a:r>
            <a:r>
              <a:t> add(T newEntry);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Removes the first or only occurrence of a specified entry</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from this sorted list.</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a:t>
            </a:r>
            <a:r>
              <a:rPr b="1"/>
              <a:t>@param</a:t>
            </a:r>
            <a:r>
              <a:t> anEntry  The object to be removed.</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a:t>
            </a:r>
            <a:r>
              <a:rPr b="1"/>
              <a:t>@return</a:t>
            </a:r>
            <a:r>
              <a:t>  True if anEntry was located and removed; </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otherwise returns false. */</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boolean</a:t>
            </a:r>
            <a:r>
              <a:t> remove(T anEntry);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Gets the position of an entry in this sorted list.</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a:t>
            </a:r>
            <a:r>
              <a:rPr b="1"/>
              <a:t>@param</a:t>
            </a:r>
            <a:r>
              <a:t> anEntry  The object to be found.</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a:t>
            </a:r>
            <a:r>
              <a:rPr b="1"/>
              <a:t>@return</a:t>
            </a:r>
            <a:r>
              <a:t>  The position of the first or only occurrence of anEntry</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if it occurs in the list; otherwise returns the position</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where anEntry would occur in the list, but as a negative</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integer. */</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int</a:t>
            </a:r>
            <a:r>
              <a:t> getPosition(T anEntry);</a:t>
            </a:r>
          </a:p>
        </p:txBody>
      </p:sp>
    </p:spTree>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itle 1"/>
          <p:cNvSpPr txBox="1">
            <a:spLocks noGrp="1"/>
          </p:cNvSpPr>
          <p:nvPr>
            <p:ph type="title"/>
          </p:nvPr>
        </p:nvSpPr>
        <p:spPr>
          <a:xfrm>
            <a:off x="249435" y="-127001"/>
            <a:ext cx="8513565" cy="807816"/>
          </a:xfrm>
          <a:prstGeom prst="rect">
            <a:avLst/>
          </a:prstGeom>
        </p:spPr>
        <p:txBody>
          <a:bodyPr/>
          <a:lstStyle>
            <a:lvl1pPr defTabSz="740663">
              <a:defRPr sz="3564"/>
            </a:lvl1pPr>
          </a:lstStyle>
          <a:p>
            <a:r>
              <a:t>Specifications for ADT Sorted List (Part 2)</a:t>
            </a:r>
          </a:p>
        </p:txBody>
      </p:sp>
      <p:sp>
        <p:nvSpPr>
          <p:cNvPr id="63" name="Text Placeholder 4"/>
          <p:cNvSpPr txBox="1">
            <a:spLocks noGrp="1"/>
          </p:cNvSpPr>
          <p:nvPr>
            <p:ph type="body" sz="quarter" idx="1"/>
          </p:nvPr>
        </p:nvSpPr>
        <p:spPr>
          <a:xfrm>
            <a:off x="457200" y="5905925"/>
            <a:ext cx="8229600" cy="506091"/>
          </a:xfrm>
          <a:prstGeom prst="rect">
            <a:avLst/>
          </a:prstGeom>
        </p:spPr>
        <p:txBody>
          <a:bodyPr>
            <a:normAutofit lnSpcReduction="10000"/>
          </a:bodyPr>
          <a:lstStyle>
            <a:lvl1pPr defTabSz="576072">
              <a:defRPr sz="2268"/>
            </a:lvl1pPr>
          </a:lstStyle>
          <a:p>
            <a:r>
              <a:t>LISTING 17-1 The interface SortedListInterface</a:t>
            </a:r>
          </a:p>
        </p:txBody>
      </p:sp>
      <p:sp>
        <p:nvSpPr>
          <p:cNvPr id="64" name="// The following methods are described in Segment 10.9 of Chapter 10…"/>
          <p:cNvSpPr txBox="1"/>
          <p:nvPr/>
        </p:nvSpPr>
        <p:spPr>
          <a:xfrm>
            <a:off x="421947" y="1433830"/>
            <a:ext cx="8300106" cy="32918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The following methods are described in Segment 10.9 of Chapter 10</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as part of the ADT list: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T getEntry(</a:t>
            </a:r>
            <a:r>
              <a:rPr>
                <a:solidFill>
                  <a:srgbClr val="BA2DA2"/>
                </a:solidFill>
              </a:rPr>
              <a:t>int</a:t>
            </a:r>
            <a:r>
              <a:t> givenPosition);</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boolean</a:t>
            </a:r>
            <a:r>
              <a:t> contains(T anEntry);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T remove(</a:t>
            </a:r>
            <a:r>
              <a:rPr>
                <a:solidFill>
                  <a:srgbClr val="BA2DA2"/>
                </a:solidFill>
              </a:rPr>
              <a:t>int</a:t>
            </a:r>
            <a:r>
              <a:t> givenPosition);</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void</a:t>
            </a:r>
            <a:r>
              <a:t> clear();</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int</a:t>
            </a:r>
            <a:r>
              <a:t> getLength();</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boolean</a:t>
            </a:r>
            <a:r>
              <a:t> isEmpty();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T[] toArray();</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SortedListInterface</a:t>
            </a:r>
            <a:endParaRPr>
              <a:solidFill>
                <a:srgbClr val="000000"/>
              </a:solidFill>
              <a:latin typeface="+mj-lt"/>
              <a:ea typeface="+mj-ea"/>
              <a:cs typeface="+mj-cs"/>
              <a:sym typeface="Helvetica"/>
            </a:endParaRPr>
          </a:p>
        </p:txBody>
      </p:sp>
    </p:spTree>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itle 1"/>
          <p:cNvSpPr txBox="1">
            <a:spLocks noGrp="1"/>
          </p:cNvSpPr>
          <p:nvPr>
            <p:ph type="title"/>
          </p:nvPr>
        </p:nvSpPr>
        <p:spPr>
          <a:prstGeom prst="rect">
            <a:avLst/>
          </a:prstGeom>
        </p:spPr>
        <p:txBody>
          <a:bodyPr>
            <a:normAutofit fontScale="90000"/>
          </a:bodyPr>
          <a:lstStyle>
            <a:lvl1pPr defTabSz="896111">
              <a:defRPr sz="4312"/>
            </a:lvl1pPr>
          </a:lstStyle>
          <a:p>
            <a:r>
              <a:t>Linked Sorted List Implementation</a:t>
            </a:r>
          </a:p>
        </p:txBody>
      </p:sp>
      <p:sp>
        <p:nvSpPr>
          <p:cNvPr id="67" name="Text Placeholder 2"/>
          <p:cNvSpPr txBox="1">
            <a:spLocks noGrp="1"/>
          </p:cNvSpPr>
          <p:nvPr>
            <p:ph type="body" sz="quarter" idx="1"/>
          </p:nvPr>
        </p:nvSpPr>
        <p:spPr>
          <a:xfrm>
            <a:off x="891530" y="5604201"/>
            <a:ext cx="7360940" cy="807815"/>
          </a:xfrm>
          <a:prstGeom prst="rect">
            <a:avLst/>
          </a:prstGeom>
        </p:spPr>
        <p:txBody>
          <a:bodyPr>
            <a:normAutofit lnSpcReduction="10000"/>
          </a:bodyPr>
          <a:lstStyle>
            <a:lvl1pPr defTabSz="548640">
              <a:defRPr sz="2160"/>
            </a:lvl1pPr>
          </a:lstStyle>
          <a:p>
            <a:r>
              <a:t>LISTING 17-2 An outline of a linked implementation of the ADT sorted list</a:t>
            </a:r>
          </a:p>
        </p:txBody>
      </p:sp>
      <p:sp>
        <p:nvSpPr>
          <p:cNvPr id="68" name="/**  A class that implements the ADT sorted list by using a chain of linked nodes.…"/>
          <p:cNvSpPr txBox="1"/>
          <p:nvPr/>
        </p:nvSpPr>
        <p:spPr>
          <a:xfrm>
            <a:off x="135224" y="989477"/>
            <a:ext cx="8873553" cy="461472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 A class that implements the ADT sorted list by using a chain of linked nodes.</a:t>
            </a:r>
            <a:endParaRPr>
              <a:solidFill>
                <a:srgbClr val="000000"/>
              </a:solidFill>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t>   Duplicate entries are allowed.</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rPr>
                <a:solidFill>
                  <a:srgbClr val="BA2DA2"/>
                </a:solidFill>
              </a:rPr>
              <a:t>public</a:t>
            </a:r>
            <a:r>
              <a:t> </a:t>
            </a:r>
            <a:r>
              <a:rPr>
                <a:solidFill>
                  <a:srgbClr val="BA2DA2"/>
                </a:solidFill>
              </a:rPr>
              <a:t>class</a:t>
            </a:r>
            <a:r>
              <a:t> LinkedSortedList&lt;T </a:t>
            </a:r>
            <a:r>
              <a:rPr>
                <a:solidFill>
                  <a:srgbClr val="BA2DA2"/>
                </a:solidFill>
              </a:rPr>
              <a:t>extends</a:t>
            </a:r>
            <a:r>
              <a:t> Comparable&lt;? </a:t>
            </a:r>
            <a:r>
              <a:rPr>
                <a:solidFill>
                  <a:srgbClr val="BA2DA2"/>
                </a:solidFill>
              </a:rPr>
              <a:t>super</a:t>
            </a:r>
            <a:r>
              <a:t> T&gt;&gt;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implements</a:t>
            </a:r>
            <a:r>
              <a:t> SortedListInterface&lt;T&gt;</a:t>
            </a:r>
            <a:endParaRPr>
              <a:latin typeface="+mj-lt"/>
              <a:ea typeface="+mj-ea"/>
              <a:cs typeface="+mj-cs"/>
              <a:sym typeface="Helvetica"/>
            </a:endParaRPr>
          </a:p>
          <a:p>
            <a:pPr defTabSz="344804">
              <a:tabLst>
                <a:tab pos="342900" algn="l"/>
              </a:tabLst>
              <a:defRPr>
                <a:latin typeface="Menlo"/>
                <a:ea typeface="Menlo"/>
                <a:cs typeface="Menlo"/>
                <a:sym typeface="Menlo"/>
              </a:defRPr>
            </a:pPr>
            <a:r>
              <a:t>{</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rPr>
                <a:solidFill>
                  <a:srgbClr val="BA2DA2"/>
                </a:solidFill>
              </a:rPr>
              <a:t>private</a:t>
            </a:r>
            <a:r>
              <a:rPr>
                <a:solidFill>
                  <a:srgbClr val="000000"/>
                </a:solidFill>
              </a:rPr>
              <a:t> Node firstNode;       </a:t>
            </a:r>
            <a:r>
              <a:t>// Reference to first node of chain</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private</a:t>
            </a:r>
            <a:r>
              <a:t> </a:t>
            </a:r>
            <a:r>
              <a:rPr>
                <a:solidFill>
                  <a:srgbClr val="BA2DA2"/>
                </a:solidFill>
              </a:rPr>
              <a:t>int</a:t>
            </a:r>
            <a:r>
              <a:t> numberOfEntries;</a:t>
            </a:r>
            <a:endParaRPr>
              <a:latin typeface="+mj-lt"/>
              <a:ea typeface="+mj-ea"/>
              <a:cs typeface="+mj-cs"/>
              <a:sym typeface="Helvetica"/>
            </a:endParaRPr>
          </a:p>
          <a:p>
            <a:pPr defTabSz="344804">
              <a:tabLst>
                <a:tab pos="342900" algn="l"/>
              </a:tabLst>
              <a:defRPr>
                <a:latin typeface="+mj-lt"/>
                <a:ea typeface="+mj-ea"/>
                <a:cs typeface="+mj-cs"/>
                <a:sym typeface="Helvetica"/>
              </a:defRPr>
            </a:pP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public</a:t>
            </a:r>
            <a:r>
              <a:t> LinkedSortedList()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firstNode = </a:t>
            </a:r>
            <a:r>
              <a:rPr>
                <a:solidFill>
                  <a:srgbClr val="BA2DA2"/>
                </a:solidFill>
              </a:rPr>
              <a:t>null</a:t>
            </a:r>
            <a:r>
              <a:t>;</a:t>
            </a:r>
            <a:endParaRPr>
              <a:latin typeface="+mj-lt"/>
              <a:ea typeface="+mj-ea"/>
              <a:cs typeface="+mj-cs"/>
              <a:sym typeface="Helvetica"/>
            </a:endParaRPr>
          </a:p>
          <a:p>
            <a:pPr defTabSz="344804">
              <a:tabLst>
                <a:tab pos="342900" algn="l"/>
              </a:tabLst>
              <a:defRPr>
                <a:latin typeface="Menlo"/>
                <a:ea typeface="Menlo"/>
                <a:cs typeface="Menlo"/>
                <a:sym typeface="Menlo"/>
              </a:defRPr>
            </a:pPr>
            <a:r>
              <a:t>      numberOfEntries = </a:t>
            </a:r>
            <a:r>
              <a:rPr>
                <a:solidFill>
                  <a:srgbClr val="272AD8"/>
                </a:solidFill>
              </a:rPr>
              <a:t>0</a:t>
            </a:r>
            <a:r>
              <a:t>;</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j-lt"/>
              <a:ea typeface="+mj-ea"/>
              <a:cs typeface="+mj-cs"/>
              <a:sym typeface="Helvetica"/>
            </a:endParaRPr>
          </a:p>
          <a:p>
            <a:pPr defTabSz="344804">
              <a:tabLst>
                <a:tab pos="342900" algn="l"/>
              </a:tabLst>
              <a:defRPr>
                <a:latin typeface="+mj-lt"/>
                <a:ea typeface="+mj-ea"/>
                <a:cs typeface="+mj-cs"/>
                <a:sym typeface="Helvetica"/>
              </a:defRPr>
            </a:pPr>
            <a:endParaRPr>
              <a:solidFill>
                <a:srgbClr val="000000"/>
              </a:solidFill>
              <a:latin typeface="+mj-lt"/>
              <a:ea typeface="+mj-ea"/>
              <a:cs typeface="+mj-cs"/>
              <a:sym typeface="Helvetica"/>
            </a:endParaRPr>
          </a:p>
          <a:p>
            <a:pPr lvl="1" indent="228600" defTabSz="344804">
              <a:tabLst>
                <a:tab pos="342900" algn="l"/>
              </a:tabLst>
              <a:defRPr>
                <a:solidFill>
                  <a:srgbClr val="008400"/>
                </a:solidFill>
                <a:latin typeface="Menlo"/>
                <a:ea typeface="Menlo"/>
                <a:cs typeface="Menlo"/>
                <a:sym typeface="Menlo"/>
              </a:defRPr>
            </a:pPr>
            <a:r>
              <a:t>/* &lt; Implementations of the sorted list operations go here.&gt;</a:t>
            </a:r>
            <a:endParaRPr>
              <a:solidFill>
                <a:srgbClr val="000000"/>
              </a:solidFill>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t>   . . . */</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solidFill>
                  <a:srgbClr val="BA2DA2"/>
                </a:solidFill>
                <a:latin typeface="Menlo"/>
                <a:ea typeface="Menlo"/>
                <a:cs typeface="Menlo"/>
                <a:sym typeface="Menlo"/>
              </a:defRPr>
            </a:pPr>
            <a:r>
              <a:rPr>
                <a:solidFill>
                  <a:srgbClr val="000000"/>
                </a:solidFill>
              </a:rPr>
              <a:t>   </a:t>
            </a:r>
            <a:r>
              <a:t>private</a:t>
            </a:r>
            <a:r>
              <a:rPr>
                <a:solidFill>
                  <a:srgbClr val="000000"/>
                </a:solidFill>
              </a:rPr>
              <a:t> </a:t>
            </a:r>
            <a:r>
              <a:t>class</a:t>
            </a:r>
            <a:r>
              <a:rPr>
                <a:solidFill>
                  <a:srgbClr val="000000"/>
                </a:solidFill>
              </a:rPr>
              <a:t> Node</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a:t>
            </a:r>
          </a:p>
          <a:p>
            <a:pPr lvl="3" indent="685800" defTabSz="344804">
              <a:tabLst>
                <a:tab pos="342900" algn="l"/>
              </a:tabLst>
              <a:defRPr>
                <a:solidFill>
                  <a:srgbClr val="008400"/>
                </a:solidFill>
                <a:latin typeface="Menlo"/>
                <a:ea typeface="Menlo"/>
                <a:cs typeface="Menlo"/>
                <a:sym typeface="Menlo"/>
              </a:defRPr>
            </a:pPr>
            <a:r>
              <a:t>/* &lt; Implementations of the Node operations go here.&gt;</a:t>
            </a:r>
          </a:p>
          <a:p>
            <a:pPr defTabSz="344804">
              <a:tabLst>
                <a:tab pos="342900" algn="l"/>
              </a:tabLst>
              <a:defRPr>
                <a:solidFill>
                  <a:srgbClr val="008400"/>
                </a:solidFill>
                <a:latin typeface="Menlo"/>
                <a:ea typeface="Menlo"/>
                <a:cs typeface="Menlo"/>
                <a:sym typeface="Menlo"/>
              </a:defRPr>
            </a:pPr>
            <a:r>
              <a:rPr>
                <a:solidFill>
                  <a:srgbClr val="000000"/>
                </a:solidFill>
              </a:rPr>
              <a:t>   } </a:t>
            </a:r>
            <a:r>
              <a:t>// end Node</a:t>
            </a:r>
            <a:endParaRPr>
              <a:solidFill>
                <a:srgbClr val="000000"/>
              </a:solidFill>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end LinkedSortedList</a:t>
            </a:r>
          </a:p>
        </p:txBody>
      </p:sp>
    </p:spTree>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itle 1"/>
          <p:cNvSpPr txBox="1">
            <a:spLocks noGrp="1"/>
          </p:cNvSpPr>
          <p:nvPr>
            <p:ph type="title"/>
          </p:nvPr>
        </p:nvSpPr>
        <p:spPr>
          <a:prstGeom prst="rect">
            <a:avLst/>
          </a:prstGeom>
        </p:spPr>
        <p:txBody>
          <a:bodyPr>
            <a:normAutofit fontScale="90000"/>
          </a:bodyPr>
          <a:lstStyle>
            <a:lvl1pPr defTabSz="896111">
              <a:defRPr sz="4312"/>
            </a:lvl1pPr>
          </a:lstStyle>
          <a:p>
            <a:r>
              <a:t>Linked Sorted List Implementation</a:t>
            </a:r>
          </a:p>
        </p:txBody>
      </p:sp>
      <p:sp>
        <p:nvSpPr>
          <p:cNvPr id="71" name="FIGURE 17-1 Places to insert additional names into a sorted chain of linked nodes"/>
          <p:cNvSpPr txBox="1">
            <a:spLocks noGrp="1"/>
          </p:cNvSpPr>
          <p:nvPr>
            <p:ph type="body" sz="quarter" idx="1"/>
          </p:nvPr>
        </p:nvSpPr>
        <p:spPr>
          <a:prstGeom prst="rect">
            <a:avLst/>
          </a:prstGeom>
        </p:spPr>
        <p:txBody>
          <a:bodyPr>
            <a:normAutofit fontScale="85000" lnSpcReduction="10000"/>
          </a:bodyPr>
          <a:lstStyle>
            <a:lvl1pPr defTabSz="448055">
              <a:defRPr sz="2156"/>
            </a:lvl1pPr>
          </a:lstStyle>
          <a:p>
            <a:r>
              <a:t>FIGURE 17-1 Places to insert additional names into a sorted chain of linked nodes</a:t>
            </a:r>
          </a:p>
        </p:txBody>
      </p:sp>
      <p:pic>
        <p:nvPicPr>
          <p:cNvPr id="72" name="An illustration represents Places to insert additional names into a sorted chain of linked nodes&#10;&#10;Picture 2" descr="An illustration represents Places to insert additional names into a sorted chain of linked nodesPicture 2"/>
          <p:cNvPicPr>
            <a:picLocks noChangeAspect="1"/>
          </p:cNvPicPr>
          <p:nvPr/>
        </p:nvPicPr>
        <p:blipFill>
          <a:blip r:embed="rId2">
            <a:extLst/>
          </a:blip>
          <a:stretch>
            <a:fillRect/>
          </a:stretch>
        </p:blipFill>
        <p:spPr>
          <a:xfrm>
            <a:off x="342900" y="2474976"/>
            <a:ext cx="8458200" cy="1891013"/>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itle 1"/>
          <p:cNvSpPr txBox="1">
            <a:spLocks noGrp="1"/>
          </p:cNvSpPr>
          <p:nvPr>
            <p:ph type="title"/>
          </p:nvPr>
        </p:nvSpPr>
        <p:spPr>
          <a:prstGeom prst="rect">
            <a:avLst/>
          </a:prstGeom>
        </p:spPr>
        <p:txBody>
          <a:bodyPr/>
          <a:lstStyle/>
          <a:p>
            <a:pPr defTabSz="566927">
              <a:defRPr sz="2728"/>
            </a:pPr>
            <a:r>
              <a:t>LISTING 10-1 The interface </a:t>
            </a:r>
            <a:r>
              <a:rPr>
                <a:latin typeface="Courier New"/>
                <a:ea typeface="Courier New"/>
                <a:cs typeface="Courier New"/>
                <a:sym typeface="Courier New"/>
              </a:rPr>
              <a:t>ListInterface</a:t>
            </a:r>
            <a:r>
              <a:t> (Part 2)</a:t>
            </a:r>
          </a:p>
        </p:txBody>
      </p:sp>
      <p:sp>
        <p:nvSpPr>
          <p:cNvPr id="73" name="/** Removes all entries from this list. */…"/>
          <p:cNvSpPr txBox="1"/>
          <p:nvPr/>
        </p:nvSpPr>
        <p:spPr>
          <a:xfrm>
            <a:off x="101600" y="713042"/>
            <a:ext cx="8229600" cy="5603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44804">
              <a:tabLst>
                <a:tab pos="342900" algn="l"/>
              </a:tabLst>
              <a:defRPr sz="1200">
                <a:solidFill>
                  <a:srgbClr val="008400"/>
                </a:solidFill>
                <a:latin typeface="Menlo"/>
                <a:ea typeface="Menlo"/>
                <a:cs typeface="Menlo"/>
                <a:sym typeface="Menlo"/>
              </a:defRPr>
            </a:pPr>
            <a:r>
              <a:rPr>
                <a:solidFill>
                  <a:srgbClr val="000000"/>
                </a:solidFill>
              </a:rPr>
              <a:t>   </a:t>
            </a:r>
            <a:r>
              <a:t>/** Removes all entries from this list. */</a:t>
            </a:r>
            <a:endParaRPr>
              <a:solidFill>
                <a:srgbClr val="000000"/>
              </a:solidFill>
              <a:latin typeface="+mn-lt"/>
              <a:ea typeface="+mn-ea"/>
              <a:cs typeface="+mn-cs"/>
              <a:sym typeface="Helvetica"/>
            </a:endParaRPr>
          </a:p>
          <a:p>
            <a:pPr defTabSz="344804">
              <a:tabLst>
                <a:tab pos="342900" algn="l"/>
              </a:tabLst>
              <a:defRPr sz="1200">
                <a:latin typeface="Menlo"/>
                <a:ea typeface="Menlo"/>
                <a:cs typeface="Menlo"/>
                <a:sym typeface="Menlo"/>
              </a:defRPr>
            </a:pPr>
            <a:r>
              <a:t>   </a:t>
            </a:r>
            <a:r>
              <a:rPr>
                <a:solidFill>
                  <a:srgbClr val="BA2DA2"/>
                </a:solidFill>
              </a:rPr>
              <a:t>public</a:t>
            </a:r>
            <a:r>
              <a:t> </a:t>
            </a:r>
            <a:r>
              <a:rPr>
                <a:solidFill>
                  <a:srgbClr val="BA2DA2"/>
                </a:solidFill>
              </a:rPr>
              <a:t>void</a:t>
            </a:r>
            <a:r>
              <a:t> clear();</a:t>
            </a:r>
            <a:endParaRPr>
              <a:latin typeface="+mn-lt"/>
              <a:ea typeface="+mn-ea"/>
              <a:cs typeface="+mn-cs"/>
              <a:sym typeface="Helvetica"/>
            </a:endParaRPr>
          </a:p>
          <a:p>
            <a:pPr defTabSz="344804">
              <a:tabLst>
                <a:tab pos="342900" algn="l"/>
              </a:tabLst>
              <a:defRPr sz="1200">
                <a:latin typeface="Menlo"/>
                <a:ea typeface="Menlo"/>
                <a:cs typeface="Menlo"/>
                <a:sym typeface="Menlo"/>
              </a:defRPr>
            </a:pPr>
            <a:r>
              <a:t>   </a:t>
            </a:r>
            <a:endParaRPr>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a:t>
            </a:r>
            <a:r>
              <a:t>/** Replaces the entry at a given position in this list.</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@param</a:t>
            </a:r>
            <a:r>
              <a:t> givenPosition  An integer that indicates the position of</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the entry to be replaced.</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@param</a:t>
            </a:r>
            <a:r>
              <a:t> newEntry  The object that will replace the entry at the</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position givenPosition.</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@return</a:t>
            </a:r>
            <a:r>
              <a:t>  The original entry that was replaced.</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@throws</a:t>
            </a:r>
            <a:r>
              <a:t>  IndexOutOfBoundsException if either</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givenPosition &lt; 1 or givenPosition &gt; getLength(). */</a:t>
            </a:r>
            <a:endParaRPr>
              <a:solidFill>
                <a:srgbClr val="000000"/>
              </a:solidFill>
              <a:latin typeface="+mn-lt"/>
              <a:ea typeface="+mn-ea"/>
              <a:cs typeface="+mn-cs"/>
              <a:sym typeface="Helvetica"/>
            </a:endParaRPr>
          </a:p>
          <a:p>
            <a:pPr defTabSz="344804">
              <a:tabLst>
                <a:tab pos="342900" algn="l"/>
              </a:tabLst>
              <a:defRPr sz="1200">
                <a:latin typeface="Menlo"/>
                <a:ea typeface="Menlo"/>
                <a:cs typeface="Menlo"/>
                <a:sym typeface="Menlo"/>
              </a:defRPr>
            </a:pPr>
            <a:r>
              <a:t>   </a:t>
            </a:r>
            <a:r>
              <a:rPr>
                <a:solidFill>
                  <a:srgbClr val="BA2DA2"/>
                </a:solidFill>
              </a:rPr>
              <a:t>public</a:t>
            </a:r>
            <a:r>
              <a:t> T replace(</a:t>
            </a:r>
            <a:r>
              <a:rPr>
                <a:solidFill>
                  <a:srgbClr val="BA2DA2"/>
                </a:solidFill>
              </a:rPr>
              <a:t>int</a:t>
            </a:r>
            <a:r>
              <a:t> givenPosition, T newEntry);</a:t>
            </a:r>
            <a:endParaRPr>
              <a:latin typeface="+mn-lt"/>
              <a:ea typeface="+mn-ea"/>
              <a:cs typeface="+mn-cs"/>
              <a:sym typeface="Helvetica"/>
            </a:endParaRPr>
          </a:p>
          <a:p>
            <a:pPr defTabSz="344804">
              <a:tabLst>
                <a:tab pos="342900" algn="l"/>
              </a:tabLst>
              <a:defRPr sz="1200">
                <a:latin typeface="Menlo"/>
                <a:ea typeface="Menlo"/>
                <a:cs typeface="Menlo"/>
                <a:sym typeface="Menlo"/>
              </a:defRPr>
            </a:pPr>
            <a:r>
              <a:t>   </a:t>
            </a:r>
            <a:endParaRPr>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a:t>
            </a:r>
            <a:r>
              <a:t>/** Retrieves the entry at a given position in this list.</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@param</a:t>
            </a:r>
            <a:r>
              <a:t> givenPosition  An integer that indicates the position of</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the desired entry.</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@return</a:t>
            </a:r>
            <a:r>
              <a:t>  A reference to the indicated entry.</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@throws</a:t>
            </a:r>
            <a:r>
              <a:t>  IndexOutOfBoundsException if either</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givenPosition &lt; 1 or givenPosition &gt; getLength(). */</a:t>
            </a:r>
            <a:endParaRPr>
              <a:solidFill>
                <a:srgbClr val="000000"/>
              </a:solidFill>
              <a:latin typeface="+mn-lt"/>
              <a:ea typeface="+mn-ea"/>
              <a:cs typeface="+mn-cs"/>
              <a:sym typeface="Helvetica"/>
            </a:endParaRPr>
          </a:p>
          <a:p>
            <a:pPr defTabSz="344804">
              <a:tabLst>
                <a:tab pos="342900" algn="l"/>
              </a:tabLst>
              <a:defRPr sz="1200">
                <a:latin typeface="Menlo"/>
                <a:ea typeface="Menlo"/>
                <a:cs typeface="Menlo"/>
                <a:sym typeface="Menlo"/>
              </a:defRPr>
            </a:pPr>
            <a:r>
              <a:t>   </a:t>
            </a:r>
            <a:r>
              <a:rPr>
                <a:solidFill>
                  <a:srgbClr val="BA2DA2"/>
                </a:solidFill>
              </a:rPr>
              <a:t>public</a:t>
            </a:r>
            <a:r>
              <a:t> T getEntry(</a:t>
            </a:r>
            <a:r>
              <a:rPr>
                <a:solidFill>
                  <a:srgbClr val="BA2DA2"/>
                </a:solidFill>
              </a:rPr>
              <a:t>int</a:t>
            </a:r>
            <a:r>
              <a:t> givenPosition);</a:t>
            </a:r>
            <a:endParaRPr>
              <a:latin typeface="+mn-lt"/>
              <a:ea typeface="+mn-ea"/>
              <a:cs typeface="+mn-cs"/>
              <a:sym typeface="Helvetica"/>
            </a:endParaRPr>
          </a:p>
          <a:p>
            <a:pPr defTabSz="344804">
              <a:tabLst>
                <a:tab pos="342900" algn="l"/>
              </a:tabLst>
              <a:defRPr sz="1200">
                <a:latin typeface="Menlo"/>
                <a:ea typeface="Menlo"/>
                <a:cs typeface="Menlo"/>
                <a:sym typeface="Menlo"/>
              </a:defRPr>
            </a:pPr>
            <a:r>
              <a:t>   </a:t>
            </a:r>
            <a:endParaRPr>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a:t>
            </a:r>
            <a:r>
              <a:t>/** Retrieves all entries that are in this list in the order in which</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they occur in the list.</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@return</a:t>
            </a:r>
            <a:r>
              <a:t>  A newly allocated array of all the entries in the list.</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If the list is empty, the returned array is empty. */</a:t>
            </a:r>
            <a:endParaRPr>
              <a:solidFill>
                <a:srgbClr val="000000"/>
              </a:solidFill>
              <a:latin typeface="+mn-lt"/>
              <a:ea typeface="+mn-ea"/>
              <a:cs typeface="+mn-cs"/>
              <a:sym typeface="Helvetica"/>
            </a:endParaRPr>
          </a:p>
          <a:p>
            <a:pPr defTabSz="344804">
              <a:tabLst>
                <a:tab pos="342900" algn="l"/>
              </a:tabLst>
              <a:defRPr sz="1200">
                <a:latin typeface="Menlo"/>
                <a:ea typeface="Menlo"/>
                <a:cs typeface="Menlo"/>
                <a:sym typeface="Menlo"/>
              </a:defRPr>
            </a:pPr>
            <a:r>
              <a:t>   </a:t>
            </a:r>
            <a:r>
              <a:rPr>
                <a:solidFill>
                  <a:srgbClr val="BA2DA2"/>
                </a:solidFill>
              </a:rPr>
              <a:t>public</a:t>
            </a:r>
            <a:r>
              <a:t> T[] toArray();</a:t>
            </a:r>
            <a:endParaRPr>
              <a:latin typeface="+mn-lt"/>
              <a:ea typeface="+mn-ea"/>
              <a:cs typeface="+mn-cs"/>
              <a:sym typeface="Helvetica"/>
            </a:endParaRPr>
          </a:p>
          <a:p>
            <a:pPr defTabSz="344804">
              <a:tabLst>
                <a:tab pos="342900" algn="l"/>
              </a:tabLst>
              <a:defRPr sz="1200">
                <a:latin typeface="Menlo"/>
                <a:ea typeface="Menlo"/>
                <a:cs typeface="Menlo"/>
                <a:sym typeface="Menlo"/>
              </a:defRPr>
            </a:pPr>
            <a:r>
              <a:t>   </a:t>
            </a:r>
            <a:endParaRPr>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a:t>
            </a:r>
            <a:r>
              <a:t>/** Sees whether this list contains a given entry.</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@param</a:t>
            </a:r>
            <a:r>
              <a:t> anEntry  The object that is the desired entry.</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@return</a:t>
            </a:r>
            <a:r>
              <a:t>  True if the list contains anEntry, or false if not. */</a:t>
            </a:r>
            <a:endParaRPr>
              <a:solidFill>
                <a:srgbClr val="000000"/>
              </a:solidFill>
              <a:latin typeface="+mn-lt"/>
              <a:ea typeface="+mn-ea"/>
              <a:cs typeface="+mn-cs"/>
              <a:sym typeface="Helvetica"/>
            </a:endParaRPr>
          </a:p>
          <a:p>
            <a:pPr defTabSz="344804">
              <a:tabLst>
                <a:tab pos="342900" algn="l"/>
              </a:tabLst>
              <a:defRPr sz="1200">
                <a:latin typeface="Menlo"/>
                <a:ea typeface="Menlo"/>
                <a:cs typeface="Menlo"/>
                <a:sym typeface="Menlo"/>
              </a:defRPr>
            </a:pPr>
            <a:r>
              <a:t>   </a:t>
            </a:r>
            <a:r>
              <a:rPr>
                <a:solidFill>
                  <a:srgbClr val="BA2DA2"/>
                </a:solidFill>
              </a:rPr>
              <a:t>public</a:t>
            </a:r>
            <a:r>
              <a:t> </a:t>
            </a:r>
            <a:r>
              <a:rPr>
                <a:solidFill>
                  <a:srgbClr val="BA2DA2"/>
                </a:solidFill>
              </a:rPr>
              <a:t>boolean</a:t>
            </a:r>
            <a:r>
              <a:t> contains(T anEntry);</a:t>
            </a:r>
          </a:p>
        </p:txBody>
      </p:sp>
    </p:spTree>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Title 1"/>
          <p:cNvSpPr txBox="1">
            <a:spLocks noGrp="1"/>
          </p:cNvSpPr>
          <p:nvPr>
            <p:ph type="title"/>
          </p:nvPr>
        </p:nvSpPr>
        <p:spPr>
          <a:prstGeom prst="rect">
            <a:avLst/>
          </a:prstGeom>
        </p:spPr>
        <p:txBody>
          <a:bodyPr>
            <a:normAutofit fontScale="90000"/>
          </a:bodyPr>
          <a:lstStyle>
            <a:lvl1pPr defTabSz="896111">
              <a:defRPr sz="4312"/>
            </a:lvl1pPr>
          </a:lstStyle>
          <a:p>
            <a:r>
              <a:t>Linked Sorted List Implementation</a:t>
            </a:r>
          </a:p>
        </p:txBody>
      </p:sp>
      <p:sp>
        <p:nvSpPr>
          <p:cNvPr id="75" name="Text Placeholder 2"/>
          <p:cNvSpPr txBox="1">
            <a:spLocks noGrp="1"/>
          </p:cNvSpPr>
          <p:nvPr>
            <p:ph type="body" sz="quarter" idx="1"/>
          </p:nvPr>
        </p:nvSpPr>
        <p:spPr>
          <a:xfrm>
            <a:off x="443971" y="5489901"/>
            <a:ext cx="8229601" cy="807815"/>
          </a:xfrm>
          <a:prstGeom prst="rect">
            <a:avLst/>
          </a:prstGeom>
        </p:spPr>
        <p:txBody>
          <a:bodyPr/>
          <a:lstStyle/>
          <a:p>
            <a:r>
              <a:t>Algorithm for </a:t>
            </a:r>
            <a:r>
              <a:rPr>
                <a:latin typeface="Courier New"/>
                <a:ea typeface="Courier New"/>
                <a:cs typeface="Courier New"/>
                <a:sym typeface="Courier New"/>
              </a:rPr>
              <a:t>add</a:t>
            </a:r>
            <a:r>
              <a:t> method.</a:t>
            </a:r>
          </a:p>
        </p:txBody>
      </p:sp>
      <p:sp>
        <p:nvSpPr>
          <p:cNvPr id="76" name="Algorithm add(newEntry)…"/>
          <p:cNvSpPr txBox="1"/>
          <p:nvPr/>
        </p:nvSpPr>
        <p:spPr>
          <a:xfrm>
            <a:off x="902971" y="1023640"/>
            <a:ext cx="7311602" cy="3966194"/>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1591308" indent="-1591308" defTabSz="457200">
              <a:spcBef>
                <a:spcPts val="500"/>
              </a:spcBef>
              <a:defRPr sz="1800" b="1"/>
            </a:pPr>
            <a:r>
              <a:rPr i="1">
                <a:latin typeface="Times"/>
                <a:ea typeface="Times"/>
                <a:cs typeface="Times"/>
                <a:sym typeface="Times"/>
              </a:rPr>
              <a:t>Algorithm </a:t>
            </a:r>
            <a:r>
              <a:t>add(newEntry)</a:t>
            </a:r>
            <a:endParaRPr>
              <a:latin typeface="Times New Roman"/>
              <a:ea typeface="Times New Roman"/>
              <a:cs typeface="Times New Roman"/>
              <a:sym typeface="Times New Roman"/>
            </a:endParaRPr>
          </a:p>
          <a:p>
            <a:pPr marL="1591308" indent="-1591308" defTabSz="457200">
              <a:spcBef>
                <a:spcPts val="500"/>
              </a:spcBef>
              <a:defRPr sz="1800" i="1">
                <a:solidFill>
                  <a:schemeClr val="accent6"/>
                </a:solidFill>
                <a:latin typeface="Times New Roman"/>
                <a:ea typeface="Times New Roman"/>
                <a:cs typeface="Times New Roman"/>
                <a:sym typeface="Times New Roman"/>
              </a:defRPr>
            </a:pPr>
            <a:r>
              <a:rPr b="1" i="0"/>
              <a:t>// </a:t>
            </a:r>
            <a:r>
              <a:t>Adds a new entry to the sorted list.</a:t>
            </a:r>
          </a:p>
          <a:p>
            <a:pPr marL="1591308" indent="-1591308" defTabSz="457200">
              <a:spcBef>
                <a:spcPts val="500"/>
              </a:spcBef>
              <a:defRPr sz="1800" i="1">
                <a:latin typeface="Times New Roman"/>
                <a:ea typeface="Times New Roman"/>
                <a:cs typeface="Times New Roman"/>
                <a:sym typeface="Times New Roman"/>
              </a:defRPr>
            </a:pPr>
            <a:r>
              <a:t>Allocate a new node containing </a:t>
            </a:r>
            <a:r>
              <a:rPr i="0">
                <a:latin typeface="+mn-lt"/>
                <a:ea typeface="+mn-ea"/>
                <a:cs typeface="+mn-cs"/>
                <a:sym typeface="Arial"/>
              </a:rPr>
              <a:t>newEntry</a:t>
            </a:r>
            <a:endParaRPr i="0"/>
          </a:p>
          <a:p>
            <a:pPr marL="1591308" indent="-1591308" defTabSz="457200">
              <a:spcBef>
                <a:spcPts val="500"/>
              </a:spcBef>
              <a:defRPr sz="1800" i="1">
                <a:latin typeface="Times New Roman"/>
                <a:ea typeface="Times New Roman"/>
                <a:cs typeface="Times New Roman"/>
                <a:sym typeface="Times New Roman"/>
              </a:defRPr>
            </a:pPr>
            <a:r>
              <a:t>Search the chain until either you find a node containing </a:t>
            </a:r>
            <a:r>
              <a:rPr i="0">
                <a:latin typeface="+mn-lt"/>
                <a:ea typeface="+mn-ea"/>
                <a:cs typeface="+mn-cs"/>
                <a:sym typeface="Arial"/>
              </a:rPr>
              <a:t>newEntry </a:t>
            </a:r>
            <a:r>
              <a:t>or you pass the point where it should be</a:t>
            </a:r>
          </a:p>
          <a:p>
            <a:pPr marL="1591308" indent="-1591308" defTabSz="457200">
              <a:spcBef>
                <a:spcPts val="500"/>
              </a:spcBef>
              <a:defRPr sz="1800" i="1">
                <a:latin typeface="Times New Roman"/>
                <a:ea typeface="Times New Roman"/>
                <a:cs typeface="Times New Roman"/>
                <a:sym typeface="Times New Roman"/>
              </a:defRPr>
            </a:pPr>
            <a:r>
              <a:t>Let </a:t>
            </a:r>
            <a:r>
              <a:rPr i="0">
                <a:latin typeface="+mn-lt"/>
                <a:ea typeface="+mn-ea"/>
                <a:cs typeface="+mn-cs"/>
                <a:sym typeface="Arial"/>
              </a:rPr>
              <a:t>nodeBefore </a:t>
            </a:r>
            <a:r>
              <a:t>reference the node before the insertion point</a:t>
            </a:r>
          </a:p>
          <a:p>
            <a:pPr marL="1591308" indent="-1591308" defTabSz="457200">
              <a:spcBef>
                <a:spcPts val="500"/>
              </a:spcBef>
              <a:defRPr sz="1800" i="1">
                <a:latin typeface="Times New Roman"/>
                <a:ea typeface="Times New Roman"/>
                <a:cs typeface="Times New Roman"/>
                <a:sym typeface="Times New Roman"/>
              </a:defRPr>
            </a:pPr>
            <a:r>
              <a:rPr b="1" i="0">
                <a:latin typeface="+mn-lt"/>
                <a:ea typeface="+mn-ea"/>
                <a:cs typeface="+mn-cs"/>
                <a:sym typeface="Arial"/>
              </a:rPr>
              <a:t>if </a:t>
            </a:r>
            <a:r>
              <a:rPr i="0"/>
              <a:t>(</a:t>
            </a:r>
            <a:r>
              <a:t>the chain is empty or the new node belongs at the beginning of the chain</a:t>
            </a:r>
            <a:r>
              <a:rPr i="0"/>
              <a:t>)</a:t>
            </a:r>
          </a:p>
          <a:p>
            <a:pPr marL="1591308" lvl="1" indent="-1362708" defTabSz="457200">
              <a:spcBef>
                <a:spcPts val="500"/>
              </a:spcBef>
              <a:defRPr sz="1800" i="1">
                <a:latin typeface="Times New Roman"/>
                <a:ea typeface="Times New Roman"/>
                <a:cs typeface="Times New Roman"/>
                <a:sym typeface="Times New Roman"/>
              </a:defRPr>
            </a:pPr>
            <a:r>
              <a:t>Add the new node to the beginning of the chain</a:t>
            </a:r>
          </a:p>
          <a:p>
            <a:pPr marL="1591308" indent="-1591308" defTabSz="457200">
              <a:spcBef>
                <a:spcPts val="500"/>
              </a:spcBef>
              <a:defRPr sz="1800" b="1"/>
            </a:pPr>
            <a:r>
              <a:t>else</a:t>
            </a:r>
            <a:endParaRPr>
              <a:latin typeface="Times New Roman"/>
              <a:ea typeface="Times New Roman"/>
              <a:cs typeface="Times New Roman"/>
              <a:sym typeface="Times New Roman"/>
            </a:endParaRPr>
          </a:p>
          <a:p>
            <a:pPr marL="1591308" lvl="1" indent="-1362708" defTabSz="457200">
              <a:spcBef>
                <a:spcPts val="500"/>
              </a:spcBef>
              <a:defRPr sz="1800" i="1">
                <a:latin typeface="Times New Roman"/>
                <a:ea typeface="Times New Roman"/>
                <a:cs typeface="Times New Roman"/>
                <a:sym typeface="Times New Roman"/>
              </a:defRPr>
            </a:pPr>
            <a:r>
              <a:t>Insert the new node after the node referenced by </a:t>
            </a:r>
            <a:r>
              <a:rPr i="0">
                <a:latin typeface="+mn-lt"/>
                <a:ea typeface="+mn-ea"/>
                <a:cs typeface="+mn-cs"/>
                <a:sym typeface="Arial"/>
              </a:rPr>
              <a:t>nodeBefore</a:t>
            </a:r>
          </a:p>
          <a:p>
            <a:pPr marL="1591308" lvl="1" indent="-1362708" defTabSz="457200">
              <a:spcBef>
                <a:spcPts val="500"/>
              </a:spcBef>
              <a:defRPr sz="1800" i="1">
                <a:latin typeface="Times New Roman"/>
                <a:ea typeface="Times New Roman"/>
                <a:cs typeface="Times New Roman"/>
                <a:sym typeface="Times New Roman"/>
              </a:defRPr>
            </a:pPr>
            <a:endParaRPr i="0"/>
          </a:p>
          <a:p>
            <a:pPr marL="1591308" indent="-1591308" defTabSz="457200">
              <a:spcBef>
                <a:spcPts val="500"/>
              </a:spcBef>
              <a:defRPr sz="1800" i="1">
                <a:latin typeface="Times New Roman"/>
                <a:ea typeface="Times New Roman"/>
                <a:cs typeface="Times New Roman"/>
                <a:sym typeface="Times New Roman"/>
              </a:defRPr>
            </a:pPr>
            <a:r>
              <a:t>Increment the length of the sorted list</a:t>
            </a:r>
          </a:p>
        </p:txBody>
      </p:sp>
    </p:spTree>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1"/>
          <p:cNvSpPr txBox="1">
            <a:spLocks noGrp="1"/>
          </p:cNvSpPr>
          <p:nvPr>
            <p:ph type="title"/>
          </p:nvPr>
        </p:nvSpPr>
        <p:spPr>
          <a:prstGeom prst="rect">
            <a:avLst/>
          </a:prstGeom>
        </p:spPr>
        <p:txBody>
          <a:bodyPr>
            <a:normAutofit fontScale="90000"/>
          </a:bodyPr>
          <a:lstStyle>
            <a:lvl1pPr defTabSz="896111">
              <a:defRPr sz="4312"/>
            </a:lvl1pPr>
          </a:lstStyle>
          <a:p>
            <a:r>
              <a:t>Linked Sorted List Implementation</a:t>
            </a:r>
          </a:p>
        </p:txBody>
      </p:sp>
      <p:sp>
        <p:nvSpPr>
          <p:cNvPr id="79" name="Text Placeholder 2"/>
          <p:cNvSpPr txBox="1">
            <a:spLocks noGrp="1"/>
          </p:cNvSpPr>
          <p:nvPr>
            <p:ph type="body" sz="quarter" idx="1"/>
          </p:nvPr>
        </p:nvSpPr>
        <p:spPr>
          <a:prstGeom prst="rect">
            <a:avLst/>
          </a:prstGeom>
        </p:spPr>
        <p:txBody>
          <a:bodyPr>
            <a:normAutofit fontScale="77500" lnSpcReduction="20000"/>
          </a:bodyPr>
          <a:lstStyle/>
          <a:p>
            <a:r>
              <a:t>An iterative implementation of </a:t>
            </a:r>
            <a:r>
              <a:rPr>
                <a:latin typeface="Courier New"/>
                <a:ea typeface="Courier New"/>
                <a:cs typeface="Courier New"/>
                <a:sym typeface="Courier New"/>
              </a:rPr>
              <a:t>add</a:t>
            </a:r>
          </a:p>
        </p:txBody>
      </p:sp>
      <p:sp>
        <p:nvSpPr>
          <p:cNvPr id="80" name="public void add(T newEntry)…"/>
          <p:cNvSpPr txBox="1"/>
          <p:nvPr/>
        </p:nvSpPr>
        <p:spPr>
          <a:xfrm>
            <a:off x="1361970" y="807814"/>
            <a:ext cx="5662221" cy="4892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void</a:t>
            </a:r>
            <a:r>
              <a:t> add(T newEntry)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Node newNode = </a:t>
            </a:r>
            <a:r>
              <a:rPr>
                <a:solidFill>
                  <a:srgbClr val="BA2DA2"/>
                </a:solidFill>
              </a:rPr>
              <a:t>new</a:t>
            </a:r>
            <a:r>
              <a:t> Node(newEntry);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Node nodeBefore = getNodeBefore(newEntry);</a:t>
            </a:r>
            <a:endParaRPr>
              <a:latin typeface="+mj-lt"/>
              <a:ea typeface="+mj-ea"/>
              <a:cs typeface="+mj-cs"/>
              <a:sym typeface="Helvetica"/>
            </a:endParaRPr>
          </a:p>
          <a:p>
            <a:pPr defTabSz="344804">
              <a:tabLst>
                <a:tab pos="342900" algn="l"/>
              </a:tabLst>
              <a:defRPr sz="1500">
                <a:latin typeface="+mj-lt"/>
                <a:ea typeface="+mj-ea"/>
                <a:cs typeface="+mj-cs"/>
                <a:sym typeface="Helvetica"/>
              </a:defRPr>
            </a:pP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(isEmpty() || (nodeBefore == </a:t>
            </a:r>
            <a:r>
              <a:rPr>
                <a:solidFill>
                  <a:srgbClr val="BA2DA2"/>
                </a:solidFill>
              </a:rPr>
              <a:t>null</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Add at beginning</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newNode.setNextNode(firstNode);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firstNode = newNode;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Add after nodeBefore</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Node nodeAfter = nodeBefore.getNextNode();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newNode.setNextNode(nodeAfter);</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nodeBefore.setNextNode(newNode);</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numberOfEntries++;</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add</a:t>
            </a:r>
          </a:p>
        </p:txBody>
      </p:sp>
    </p:spTree>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itle 1"/>
          <p:cNvSpPr txBox="1">
            <a:spLocks noGrp="1"/>
          </p:cNvSpPr>
          <p:nvPr>
            <p:ph type="title"/>
          </p:nvPr>
        </p:nvSpPr>
        <p:spPr>
          <a:prstGeom prst="rect">
            <a:avLst/>
          </a:prstGeom>
        </p:spPr>
        <p:txBody>
          <a:bodyPr>
            <a:normAutofit fontScale="90000"/>
          </a:bodyPr>
          <a:lstStyle>
            <a:lvl1pPr defTabSz="896111">
              <a:defRPr sz="4312"/>
            </a:lvl1pPr>
          </a:lstStyle>
          <a:p>
            <a:r>
              <a:t>Linked Sorted List Implementation</a:t>
            </a:r>
          </a:p>
        </p:txBody>
      </p:sp>
      <p:sp>
        <p:nvSpPr>
          <p:cNvPr id="83" name="Text Placeholder 2"/>
          <p:cNvSpPr txBox="1">
            <a:spLocks noGrp="1"/>
          </p:cNvSpPr>
          <p:nvPr>
            <p:ph type="body" sz="quarter" idx="1"/>
          </p:nvPr>
        </p:nvSpPr>
        <p:spPr>
          <a:prstGeom prst="rect">
            <a:avLst/>
          </a:prstGeom>
        </p:spPr>
        <p:txBody>
          <a:bodyPr>
            <a:normAutofit fontScale="77500" lnSpcReduction="20000"/>
          </a:bodyPr>
          <a:lstStyle/>
          <a:p>
            <a:r>
              <a:t>The private method </a:t>
            </a:r>
            <a:r>
              <a:rPr>
                <a:latin typeface="Courier New"/>
                <a:ea typeface="Courier New"/>
                <a:cs typeface="Courier New"/>
                <a:sym typeface="Courier New"/>
              </a:rPr>
              <a:t>getNodeBefore</a:t>
            </a:r>
          </a:p>
        </p:txBody>
      </p:sp>
      <p:sp>
        <p:nvSpPr>
          <p:cNvPr id="84" name="// Finds the node that is before the node that should or does…"/>
          <p:cNvSpPr txBox="1"/>
          <p:nvPr/>
        </p:nvSpPr>
        <p:spPr>
          <a:xfrm>
            <a:off x="443971" y="807814"/>
            <a:ext cx="7956034" cy="46634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 Finds the node that is before the node that should or does</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contain a given entry.</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Returns either a reference to the node that is before the node</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that contains--or should contain--anEntry, </a:t>
            </a:r>
          </a:p>
          <a:p>
            <a:pPr defTabSz="344804">
              <a:tabLst>
                <a:tab pos="342900" algn="l"/>
              </a:tabLst>
              <a:defRPr sz="1500">
                <a:solidFill>
                  <a:srgbClr val="008400"/>
                </a:solidFill>
                <a:latin typeface="Menlo"/>
                <a:ea typeface="Menlo"/>
                <a:cs typeface="Menlo"/>
                <a:sym typeface="Menlo"/>
              </a:defRPr>
            </a:pPr>
            <a:r>
              <a:t>// or null if no prior node exists</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(that is, if anEntry is or belongs at the beginning of the list).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a:solidFill>
                  <a:srgbClr val="BA2DA2"/>
                </a:solidFill>
              </a:rPr>
              <a:t>private</a:t>
            </a:r>
            <a:r>
              <a:t> Node getNodeBefore(T anEntry)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Node currentNode = firstNode;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Node nodeBefore = </a:t>
            </a:r>
            <a:r>
              <a:rPr>
                <a:solidFill>
                  <a:srgbClr val="BA2DA2"/>
                </a:solidFill>
              </a:rPr>
              <a:t>null</a:t>
            </a:r>
            <a:r>
              <a:t>;</a:t>
            </a:r>
            <a:endParaRPr>
              <a:latin typeface="+mj-lt"/>
              <a:ea typeface="+mj-ea"/>
              <a:cs typeface="+mj-cs"/>
              <a:sym typeface="Helvetica"/>
            </a:endParaRPr>
          </a:p>
          <a:p>
            <a:pPr defTabSz="344804">
              <a:tabLst>
                <a:tab pos="342900" algn="l"/>
              </a:tabLst>
              <a:defRPr sz="1500">
                <a:latin typeface="+mj-lt"/>
                <a:ea typeface="+mj-ea"/>
                <a:cs typeface="+mj-cs"/>
                <a:sym typeface="Helvetica"/>
              </a:defRPr>
            </a:pP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while</a:t>
            </a:r>
            <a:r>
              <a:t> ( (currentNode != </a:t>
            </a:r>
            <a:r>
              <a:rPr>
                <a:solidFill>
                  <a:srgbClr val="BA2DA2"/>
                </a:solidFill>
              </a:rPr>
              <a:t>null</a:t>
            </a:r>
            <a:r>
              <a:t>) &amp;&amp;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(anEntry.compareTo(currentNode.getData()) &gt; </a:t>
            </a:r>
            <a:r>
              <a:rPr>
                <a:solidFill>
                  <a:srgbClr val="272AD8"/>
                </a:solidFill>
              </a:rPr>
              <a:t>0</a:t>
            </a: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nodeBefore = currentNode;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currentNode = currentNode.getNextNode();</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return</a:t>
            </a:r>
            <a:r>
              <a:t> nodeBefore;</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getNodeBefore</a:t>
            </a:r>
          </a:p>
        </p:txBody>
      </p:sp>
    </p:spTree>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1"/>
          <p:cNvSpPr txBox="1">
            <a:spLocks noGrp="1"/>
          </p:cNvSpPr>
          <p:nvPr>
            <p:ph type="title"/>
          </p:nvPr>
        </p:nvSpPr>
        <p:spPr>
          <a:prstGeom prst="rect">
            <a:avLst/>
          </a:prstGeom>
        </p:spPr>
        <p:txBody>
          <a:bodyPr>
            <a:normAutofit fontScale="90000"/>
          </a:bodyPr>
          <a:lstStyle/>
          <a:p>
            <a:r>
              <a:t>Recursive Add to Sorted List</a:t>
            </a:r>
          </a:p>
        </p:txBody>
      </p:sp>
      <p:sp>
        <p:nvSpPr>
          <p:cNvPr id="87" name="FIGURE 17-2 Recursively adding Luke to a sorted chain of names"/>
          <p:cNvSpPr txBox="1">
            <a:spLocks noGrp="1"/>
          </p:cNvSpPr>
          <p:nvPr>
            <p:ph type="body" sz="quarter" idx="1"/>
          </p:nvPr>
        </p:nvSpPr>
        <p:spPr>
          <a:prstGeom prst="rect">
            <a:avLst/>
          </a:prstGeom>
        </p:spPr>
        <p:txBody>
          <a:bodyPr/>
          <a:lstStyle>
            <a:lvl1pPr defTabSz="457200">
              <a:defRPr sz="2200"/>
            </a:lvl1pPr>
          </a:lstStyle>
          <a:p>
            <a:r>
              <a:t>FIGURE 17-2 Recursively adding Luke to a sorted chain of names</a:t>
            </a:r>
          </a:p>
        </p:txBody>
      </p:sp>
      <p:pic>
        <p:nvPicPr>
          <p:cNvPr id="88" name="A set of 3 diagram represents a linked list comprising of a series of nodes with pointers pointing to the next node.&#10;&#10;Picture 2" descr="A set of 3 diagram represents a linked list comprising of a series of nodes with pointers pointing to the next node.Picture 2"/>
          <p:cNvPicPr>
            <a:picLocks noChangeAspect="1"/>
          </p:cNvPicPr>
          <p:nvPr/>
        </p:nvPicPr>
        <p:blipFill>
          <a:blip r:embed="rId2">
            <a:extLst/>
          </a:blip>
          <a:stretch>
            <a:fillRect/>
          </a:stretch>
        </p:blipFill>
        <p:spPr>
          <a:xfrm>
            <a:off x="1215797" y="807814"/>
            <a:ext cx="5442407" cy="4914547"/>
          </a:xfrm>
          <a:prstGeom prst="rect">
            <a:avLst/>
          </a:prstGeom>
          <a:ln w="12700">
            <a:miter lim="400000"/>
          </a:ln>
        </p:spPr>
      </p:pic>
    </p:spTree>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itle 1"/>
          <p:cNvSpPr txBox="1">
            <a:spLocks noGrp="1"/>
          </p:cNvSpPr>
          <p:nvPr>
            <p:ph type="title"/>
          </p:nvPr>
        </p:nvSpPr>
        <p:spPr>
          <a:prstGeom prst="rect">
            <a:avLst/>
          </a:prstGeom>
        </p:spPr>
        <p:txBody>
          <a:bodyPr/>
          <a:lstStyle>
            <a:lvl1pPr defTabSz="850391">
              <a:defRPr sz="4092"/>
            </a:lvl1pPr>
          </a:lstStyle>
          <a:p>
            <a:r>
              <a:t>Recursive Add to Sorted List (Part 1)</a:t>
            </a:r>
          </a:p>
        </p:txBody>
      </p:sp>
      <p:sp>
        <p:nvSpPr>
          <p:cNvPr id="91" name="FIGURE 17-3 Recursively adding a node at the beginning of a chain"/>
          <p:cNvSpPr txBox="1">
            <a:spLocks noGrp="1"/>
          </p:cNvSpPr>
          <p:nvPr>
            <p:ph type="body" sz="quarter" idx="1"/>
          </p:nvPr>
        </p:nvSpPr>
        <p:spPr>
          <a:prstGeom prst="rect">
            <a:avLst/>
          </a:prstGeom>
        </p:spPr>
        <p:txBody>
          <a:bodyPr/>
          <a:lstStyle>
            <a:lvl1pPr defTabSz="448055">
              <a:defRPr sz="2156"/>
            </a:lvl1pPr>
          </a:lstStyle>
          <a:p>
            <a:r>
              <a:t>FIGURE 17-3 Recursively adding a node at the beginning of a chain</a:t>
            </a:r>
          </a:p>
        </p:txBody>
      </p:sp>
      <p:pic>
        <p:nvPicPr>
          <p:cNvPr id="92" name="A set of 4 diagrams represents a linked list comprising of a series of nodes with pointers pointing to the next node. &#10;&#10;Picture 2" descr="A set of 4 diagrams represents a linked list comprising of a series of nodes with pointers pointing to the next node. Picture 2"/>
          <p:cNvPicPr>
            <a:picLocks noChangeAspect="1"/>
          </p:cNvPicPr>
          <p:nvPr/>
        </p:nvPicPr>
        <p:blipFill>
          <a:blip r:embed="rId2">
            <a:extLst/>
          </a:blip>
          <a:stretch>
            <a:fillRect/>
          </a:stretch>
        </p:blipFill>
        <p:spPr>
          <a:xfrm>
            <a:off x="457200" y="807814"/>
            <a:ext cx="7865209" cy="893261"/>
          </a:xfrm>
          <a:prstGeom prst="rect">
            <a:avLst/>
          </a:prstGeom>
          <a:ln w="12700">
            <a:miter lim="400000"/>
          </a:ln>
        </p:spPr>
      </p:pic>
      <p:pic>
        <p:nvPicPr>
          <p:cNvPr id="93" name="A set of 4 diagrams represents a linked list comprising of a series of nodes with pointers pointing to the next node. &#10;&#10;Picture 2" descr="A set of 4 diagrams represents a linked list comprising of a series of nodes with pointers pointing to the next node. Picture 2"/>
          <p:cNvPicPr>
            <a:picLocks noChangeAspect="1"/>
          </p:cNvPicPr>
          <p:nvPr/>
        </p:nvPicPr>
        <p:blipFill>
          <a:blip r:embed="rId3">
            <a:extLst/>
          </a:blip>
          <a:stretch>
            <a:fillRect/>
          </a:stretch>
        </p:blipFill>
        <p:spPr>
          <a:xfrm>
            <a:off x="457200" y="1959301"/>
            <a:ext cx="7869836" cy="1371601"/>
          </a:xfrm>
          <a:prstGeom prst="rect">
            <a:avLst/>
          </a:prstGeom>
          <a:ln w="12700">
            <a:miter lim="400000"/>
          </a:ln>
        </p:spPr>
      </p:pic>
      <p:pic>
        <p:nvPicPr>
          <p:cNvPr id="94" name="A set of 4 diagrams represents a linked list comprising of a series of nodes with pointers pointing to the next node. &#10;&#10;Picture 2" descr="A set of 4 diagrams represents a linked list comprising of a series of nodes with pointers pointing to the next node. Picture 2"/>
          <p:cNvPicPr>
            <a:picLocks noChangeAspect="1"/>
          </p:cNvPicPr>
          <p:nvPr/>
        </p:nvPicPr>
        <p:blipFill>
          <a:blip r:embed="rId4">
            <a:extLst/>
          </a:blip>
          <a:stretch>
            <a:fillRect/>
          </a:stretch>
        </p:blipFill>
        <p:spPr>
          <a:xfrm>
            <a:off x="457200" y="3464934"/>
            <a:ext cx="7723307" cy="2543175"/>
          </a:xfrm>
          <a:prstGeom prst="rect">
            <a:avLst/>
          </a:prstGeom>
          <a:ln w="12700">
            <a:miter lim="400000"/>
          </a:ln>
        </p:spPr>
      </p:pic>
    </p:spTree>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itle 1"/>
          <p:cNvSpPr txBox="1">
            <a:spLocks noGrp="1"/>
          </p:cNvSpPr>
          <p:nvPr>
            <p:ph type="title"/>
          </p:nvPr>
        </p:nvSpPr>
        <p:spPr>
          <a:prstGeom prst="rect">
            <a:avLst/>
          </a:prstGeom>
        </p:spPr>
        <p:txBody>
          <a:bodyPr/>
          <a:lstStyle>
            <a:lvl1pPr defTabSz="850391">
              <a:defRPr sz="4092"/>
            </a:lvl1pPr>
          </a:lstStyle>
          <a:p>
            <a:r>
              <a:t>Recursive Add to Sorted List (Part 2)</a:t>
            </a:r>
          </a:p>
        </p:txBody>
      </p:sp>
      <p:sp>
        <p:nvSpPr>
          <p:cNvPr id="97" name="FIGURE 17-3 Recursively adding a node at the beginning of a chain"/>
          <p:cNvSpPr txBox="1">
            <a:spLocks noGrp="1"/>
          </p:cNvSpPr>
          <p:nvPr>
            <p:ph type="body" sz="quarter" idx="1"/>
          </p:nvPr>
        </p:nvSpPr>
        <p:spPr>
          <a:prstGeom prst="rect">
            <a:avLst/>
          </a:prstGeom>
        </p:spPr>
        <p:txBody>
          <a:bodyPr/>
          <a:lstStyle>
            <a:lvl1pPr defTabSz="448055">
              <a:defRPr sz="2156"/>
            </a:lvl1pPr>
          </a:lstStyle>
          <a:p>
            <a:r>
              <a:t>FIGURE 17-3 Recursively adding a node at the beginning of a chain</a:t>
            </a:r>
          </a:p>
        </p:txBody>
      </p:sp>
      <p:pic>
        <p:nvPicPr>
          <p:cNvPr id="98" name="A set of 4 diagrams represents a linked list comprising of a series of nodes with pointers pointing to the next node. &#10;&#10;Picture 2" descr="A set of 4 diagrams represents a linked list comprising of a series of nodes with pointers pointing to the next node. Picture 2"/>
          <p:cNvPicPr>
            <a:picLocks noChangeAspect="1"/>
          </p:cNvPicPr>
          <p:nvPr/>
        </p:nvPicPr>
        <p:blipFill>
          <a:blip r:embed="rId2">
            <a:extLst/>
          </a:blip>
          <a:stretch>
            <a:fillRect/>
          </a:stretch>
        </p:blipFill>
        <p:spPr>
          <a:xfrm>
            <a:off x="510950" y="885825"/>
            <a:ext cx="7723307" cy="2543175"/>
          </a:xfrm>
          <a:prstGeom prst="rect">
            <a:avLst/>
          </a:prstGeom>
          <a:ln w="12700">
            <a:miter lim="400000"/>
          </a:ln>
        </p:spPr>
      </p:pic>
      <p:sp>
        <p:nvSpPr>
          <p:cNvPr id="99" name="[from previous slide]"/>
          <p:cNvSpPr txBox="1"/>
          <p:nvPr/>
        </p:nvSpPr>
        <p:spPr>
          <a:xfrm>
            <a:off x="4166388" y="846188"/>
            <a:ext cx="1695052"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i="1"/>
            </a:lvl1pPr>
          </a:lstStyle>
          <a:p>
            <a:r>
              <a:t>[from previous slide]</a:t>
            </a:r>
          </a:p>
        </p:txBody>
      </p:sp>
      <p:pic>
        <p:nvPicPr>
          <p:cNvPr id="100" name="A set of 4 diagrams represents a linked list comprising of a series of nodes with pointers pointing to the next node. &#10;&#10;Picture 2" descr="A set of 4 diagrams represents a linked list comprising of a series of nodes with pointers pointing to the next node. Picture 2"/>
          <p:cNvPicPr>
            <a:picLocks noChangeAspect="1"/>
          </p:cNvPicPr>
          <p:nvPr/>
        </p:nvPicPr>
        <p:blipFill>
          <a:blip r:embed="rId3">
            <a:extLst/>
          </a:blip>
          <a:stretch>
            <a:fillRect/>
          </a:stretch>
        </p:blipFill>
        <p:spPr>
          <a:xfrm>
            <a:off x="510950" y="3953581"/>
            <a:ext cx="7723307" cy="1632928"/>
          </a:xfrm>
          <a:prstGeom prst="rect">
            <a:avLst/>
          </a:prstGeom>
          <a:ln w="12700">
            <a:miter lim="400000"/>
          </a:ln>
        </p:spPr>
      </p:pic>
    </p:spTree>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itle 1"/>
          <p:cNvSpPr txBox="1">
            <a:spLocks noGrp="1"/>
          </p:cNvSpPr>
          <p:nvPr>
            <p:ph type="title"/>
          </p:nvPr>
        </p:nvSpPr>
        <p:spPr>
          <a:prstGeom prst="rect">
            <a:avLst/>
          </a:prstGeom>
        </p:spPr>
        <p:txBody>
          <a:bodyPr>
            <a:normAutofit fontScale="90000"/>
          </a:bodyPr>
          <a:lstStyle>
            <a:lvl1pPr defTabSz="896111">
              <a:defRPr sz="4312"/>
            </a:lvl1pPr>
          </a:lstStyle>
          <a:p>
            <a:r>
              <a:t>Linked Sorted List Implementation</a:t>
            </a:r>
          </a:p>
        </p:txBody>
      </p:sp>
      <p:sp>
        <p:nvSpPr>
          <p:cNvPr id="103" name="Text Placeholder 2"/>
          <p:cNvSpPr txBox="1">
            <a:spLocks noGrp="1"/>
          </p:cNvSpPr>
          <p:nvPr>
            <p:ph type="body" sz="quarter" idx="1"/>
          </p:nvPr>
        </p:nvSpPr>
        <p:spPr>
          <a:prstGeom prst="rect">
            <a:avLst/>
          </a:prstGeom>
        </p:spPr>
        <p:txBody>
          <a:bodyPr>
            <a:normAutofit fontScale="77500" lnSpcReduction="20000"/>
          </a:bodyPr>
          <a:lstStyle/>
          <a:p>
            <a:r>
              <a:t>A recursive implementation of </a:t>
            </a:r>
            <a:r>
              <a:rPr>
                <a:latin typeface="Courier New"/>
                <a:ea typeface="Courier New"/>
                <a:cs typeface="Courier New"/>
                <a:sym typeface="Courier New"/>
              </a:rPr>
              <a:t>add</a:t>
            </a:r>
          </a:p>
        </p:txBody>
      </p:sp>
      <p:sp>
        <p:nvSpPr>
          <p:cNvPr id="104" name="public void add(T newEntry)…"/>
          <p:cNvSpPr txBox="1"/>
          <p:nvPr/>
        </p:nvSpPr>
        <p:spPr>
          <a:xfrm>
            <a:off x="457200" y="807814"/>
            <a:ext cx="7497271" cy="4892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void</a:t>
            </a:r>
            <a:r>
              <a:t> add(T newEntry)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firstNode = add(newEntry, firstNode);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numberOfEntries++;</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add</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a:solidFill>
                  <a:srgbClr val="BA2DA2"/>
                </a:solidFill>
              </a:rPr>
              <a:t>private</a:t>
            </a:r>
            <a:r>
              <a:t> Node add(T newEntry, Node currentNode)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 (currentNode == </a:t>
            </a:r>
            <a:r>
              <a:rPr>
                <a:solidFill>
                  <a:srgbClr val="BA2DA2"/>
                </a:solidFill>
              </a:rPr>
              <a:t>null</a:t>
            </a: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(newEntry.compareTo(currentNode.getData()) &lt;= </a:t>
            </a:r>
            <a:r>
              <a:rPr>
                <a:solidFill>
                  <a:srgbClr val="272AD8"/>
                </a:solidFill>
              </a:rPr>
              <a:t>0</a:t>
            </a: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currentNode = </a:t>
            </a:r>
            <a:r>
              <a:rPr>
                <a:solidFill>
                  <a:srgbClr val="BA2DA2"/>
                </a:solidFill>
              </a:rPr>
              <a:t>new</a:t>
            </a:r>
            <a:r>
              <a:t> Node(newEntry, currentNode);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Node nodeAfter = add(newEntry, currentNode.getNextNode());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currentNode.setNextNode(nodeAfter);</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return</a:t>
            </a:r>
            <a:r>
              <a:t> currentNode;</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add</a:t>
            </a:r>
          </a:p>
        </p:txBody>
      </p:sp>
    </p:spTree>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itle 1"/>
          <p:cNvSpPr txBox="1">
            <a:spLocks noGrp="1"/>
          </p:cNvSpPr>
          <p:nvPr>
            <p:ph type="title"/>
          </p:nvPr>
        </p:nvSpPr>
        <p:spPr>
          <a:prstGeom prst="rect">
            <a:avLst/>
          </a:prstGeom>
        </p:spPr>
        <p:txBody>
          <a:bodyPr/>
          <a:lstStyle>
            <a:lvl1pPr defTabSz="850391">
              <a:defRPr sz="4092"/>
            </a:lvl1pPr>
          </a:lstStyle>
          <a:p>
            <a:r>
              <a:t>Recursive Add to Sorted List (Part 1)</a:t>
            </a:r>
          </a:p>
        </p:txBody>
      </p:sp>
      <p:sp>
        <p:nvSpPr>
          <p:cNvPr id="107" name="FIGURE 17-4 Recursively adding a node between existing nodes in a chain"/>
          <p:cNvSpPr txBox="1">
            <a:spLocks noGrp="1"/>
          </p:cNvSpPr>
          <p:nvPr>
            <p:ph type="body" sz="quarter" idx="1"/>
          </p:nvPr>
        </p:nvSpPr>
        <p:spPr>
          <a:xfrm>
            <a:off x="142230" y="5621894"/>
            <a:ext cx="9001770" cy="807816"/>
          </a:xfrm>
          <a:prstGeom prst="rect">
            <a:avLst/>
          </a:prstGeom>
        </p:spPr>
        <p:txBody>
          <a:bodyPr/>
          <a:lstStyle>
            <a:lvl1pPr defTabSz="448055">
              <a:defRPr sz="2156"/>
            </a:lvl1pPr>
          </a:lstStyle>
          <a:p>
            <a:r>
              <a:t>FIGURE 17-4 Recursively adding a node between existing nodes in a chain</a:t>
            </a:r>
          </a:p>
        </p:txBody>
      </p:sp>
      <p:pic>
        <p:nvPicPr>
          <p:cNvPr id="108" name="A set of 6 diagrams represents Recursively adding a node between existing nodes in a chain &#10;&#10;Picture 2" descr="A set of 6 diagrams represents Recursively adding a node between existing nodes in a chain Picture 2"/>
          <p:cNvPicPr>
            <a:picLocks noChangeAspect="1"/>
          </p:cNvPicPr>
          <p:nvPr/>
        </p:nvPicPr>
        <p:blipFill>
          <a:blip r:embed="rId2">
            <a:extLst/>
          </a:blip>
          <a:stretch>
            <a:fillRect/>
          </a:stretch>
        </p:blipFill>
        <p:spPr>
          <a:xfrm>
            <a:off x="443971" y="807814"/>
            <a:ext cx="6350001" cy="1106715"/>
          </a:xfrm>
          <a:prstGeom prst="rect">
            <a:avLst/>
          </a:prstGeom>
          <a:ln w="12700">
            <a:miter lim="400000"/>
          </a:ln>
        </p:spPr>
      </p:pic>
      <p:pic>
        <p:nvPicPr>
          <p:cNvPr id="109" name="A set of 6 diagrams represents Recursively adding a node between existing nodes in a chain &#10;&#10;Picture 2" descr="A set of 6 diagrams represents Recursively adding a node between existing nodes in a chain Picture 2"/>
          <p:cNvPicPr>
            <a:picLocks noChangeAspect="1"/>
          </p:cNvPicPr>
          <p:nvPr/>
        </p:nvPicPr>
        <p:blipFill>
          <a:blip r:embed="rId3">
            <a:extLst/>
          </a:blip>
          <a:stretch>
            <a:fillRect/>
          </a:stretch>
        </p:blipFill>
        <p:spPr>
          <a:xfrm>
            <a:off x="443971" y="2201785"/>
            <a:ext cx="6350001" cy="1242785"/>
          </a:xfrm>
          <a:prstGeom prst="rect">
            <a:avLst/>
          </a:prstGeom>
          <a:ln w="12700">
            <a:miter lim="400000"/>
          </a:ln>
        </p:spPr>
      </p:pic>
      <p:pic>
        <p:nvPicPr>
          <p:cNvPr id="110" name="A set of 6 diagrams represents Recursively adding a node between existing nodes in a chain &#10;&#10;Picture 2" descr="A set of 6 diagrams represents Recursively adding a node between existing nodes in a chain Picture 2"/>
          <p:cNvPicPr>
            <a:picLocks noChangeAspect="1"/>
          </p:cNvPicPr>
          <p:nvPr/>
        </p:nvPicPr>
        <p:blipFill>
          <a:blip r:embed="rId4">
            <a:extLst/>
          </a:blip>
          <a:stretch>
            <a:fillRect/>
          </a:stretch>
        </p:blipFill>
        <p:spPr>
          <a:xfrm>
            <a:off x="443971" y="3731827"/>
            <a:ext cx="6350001" cy="2090965"/>
          </a:xfrm>
          <a:prstGeom prst="rect">
            <a:avLst/>
          </a:prstGeom>
          <a:ln w="12700">
            <a:miter lim="400000"/>
          </a:ln>
        </p:spPr>
      </p:pic>
    </p:spTree>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itle 1"/>
          <p:cNvSpPr txBox="1">
            <a:spLocks noGrp="1"/>
          </p:cNvSpPr>
          <p:nvPr>
            <p:ph type="title"/>
          </p:nvPr>
        </p:nvSpPr>
        <p:spPr>
          <a:prstGeom prst="rect">
            <a:avLst/>
          </a:prstGeom>
        </p:spPr>
        <p:txBody>
          <a:bodyPr/>
          <a:lstStyle>
            <a:lvl1pPr defTabSz="850391">
              <a:defRPr sz="4092"/>
            </a:lvl1pPr>
          </a:lstStyle>
          <a:p>
            <a:r>
              <a:t>Recursive Add to Sorted List (Part 2)</a:t>
            </a:r>
          </a:p>
        </p:txBody>
      </p:sp>
      <p:sp>
        <p:nvSpPr>
          <p:cNvPr id="113" name="FIGURE 17-4 Recursively adding a node between existing nodes in a chain"/>
          <p:cNvSpPr txBox="1">
            <a:spLocks noGrp="1"/>
          </p:cNvSpPr>
          <p:nvPr>
            <p:ph type="body" sz="quarter" idx="1"/>
          </p:nvPr>
        </p:nvSpPr>
        <p:spPr>
          <a:xfrm>
            <a:off x="142230" y="5621894"/>
            <a:ext cx="9001770" cy="807816"/>
          </a:xfrm>
          <a:prstGeom prst="rect">
            <a:avLst/>
          </a:prstGeom>
        </p:spPr>
        <p:txBody>
          <a:bodyPr/>
          <a:lstStyle>
            <a:lvl1pPr defTabSz="448055">
              <a:defRPr sz="2156"/>
            </a:lvl1pPr>
          </a:lstStyle>
          <a:p>
            <a:r>
              <a:t>FIGURE 17-4 Recursively adding a node between existing nodes in a chain</a:t>
            </a:r>
          </a:p>
        </p:txBody>
      </p:sp>
      <p:pic>
        <p:nvPicPr>
          <p:cNvPr id="114" name="A set of 6 diagrams represents Recursively adding a node between existing nodes in a chain &#10;&#10;Picture 2" descr="A set of 6 diagrams represents Recursively adding a node between existing nodes in a chain Picture 2"/>
          <p:cNvPicPr>
            <a:picLocks noChangeAspect="1"/>
          </p:cNvPicPr>
          <p:nvPr/>
        </p:nvPicPr>
        <p:blipFill>
          <a:blip r:embed="rId2">
            <a:extLst/>
          </a:blip>
          <a:stretch>
            <a:fillRect/>
          </a:stretch>
        </p:blipFill>
        <p:spPr>
          <a:xfrm>
            <a:off x="558268" y="3236303"/>
            <a:ext cx="6350001" cy="2195286"/>
          </a:xfrm>
          <a:prstGeom prst="rect">
            <a:avLst/>
          </a:prstGeom>
          <a:ln w="12700">
            <a:miter lim="400000"/>
          </a:ln>
        </p:spPr>
      </p:pic>
      <p:sp>
        <p:nvSpPr>
          <p:cNvPr id="115" name="[from previous slide]"/>
          <p:cNvSpPr txBox="1"/>
          <p:nvPr/>
        </p:nvSpPr>
        <p:spPr>
          <a:xfrm>
            <a:off x="3607588" y="744588"/>
            <a:ext cx="1695052"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i="1"/>
            </a:lvl1pPr>
          </a:lstStyle>
          <a:p>
            <a:r>
              <a:t>[from previous slide]</a:t>
            </a:r>
          </a:p>
        </p:txBody>
      </p:sp>
      <p:pic>
        <p:nvPicPr>
          <p:cNvPr id="116" name="A set of 6 diagrams represents Recursively adding a node between existing nodes in a chain &#10;&#10;Picture 2" descr="A set of 6 diagrams represents Recursively adding a node between existing nodes in a chain Picture 2"/>
          <p:cNvPicPr>
            <a:picLocks noChangeAspect="1"/>
          </p:cNvPicPr>
          <p:nvPr/>
        </p:nvPicPr>
        <p:blipFill>
          <a:blip r:embed="rId3">
            <a:extLst/>
          </a:blip>
          <a:stretch>
            <a:fillRect/>
          </a:stretch>
        </p:blipFill>
        <p:spPr>
          <a:xfrm>
            <a:off x="558268" y="807814"/>
            <a:ext cx="6350001" cy="2090965"/>
          </a:xfrm>
          <a:prstGeom prst="rect">
            <a:avLst/>
          </a:prstGeom>
          <a:ln w="12700">
            <a:miter lim="400000"/>
          </a:ln>
        </p:spPr>
      </p:pic>
    </p:spTree>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itle 1"/>
          <p:cNvSpPr txBox="1">
            <a:spLocks noGrp="1"/>
          </p:cNvSpPr>
          <p:nvPr>
            <p:ph type="title"/>
          </p:nvPr>
        </p:nvSpPr>
        <p:spPr>
          <a:prstGeom prst="rect">
            <a:avLst/>
          </a:prstGeom>
        </p:spPr>
        <p:txBody>
          <a:bodyPr/>
          <a:lstStyle>
            <a:lvl1pPr defTabSz="850391">
              <a:defRPr sz="4092"/>
            </a:lvl1pPr>
          </a:lstStyle>
          <a:p>
            <a:r>
              <a:t>Recursive Add to Sorted List (Part 2)</a:t>
            </a:r>
          </a:p>
        </p:txBody>
      </p:sp>
      <p:sp>
        <p:nvSpPr>
          <p:cNvPr id="119" name="FIGURE 17-4 Recursively adding a node between existing nodes in a chain"/>
          <p:cNvSpPr txBox="1">
            <a:spLocks noGrp="1"/>
          </p:cNvSpPr>
          <p:nvPr>
            <p:ph type="body" sz="quarter" idx="1"/>
          </p:nvPr>
        </p:nvSpPr>
        <p:spPr>
          <a:xfrm>
            <a:off x="142230" y="5621894"/>
            <a:ext cx="9001770" cy="807816"/>
          </a:xfrm>
          <a:prstGeom prst="rect">
            <a:avLst/>
          </a:prstGeom>
        </p:spPr>
        <p:txBody>
          <a:bodyPr/>
          <a:lstStyle>
            <a:lvl1pPr defTabSz="448055">
              <a:defRPr sz="2156"/>
            </a:lvl1pPr>
          </a:lstStyle>
          <a:p>
            <a:r>
              <a:t>FIGURE 17-4 Recursively adding a node between existing nodes in a chain</a:t>
            </a:r>
          </a:p>
        </p:txBody>
      </p:sp>
      <p:pic>
        <p:nvPicPr>
          <p:cNvPr id="120" name="A set of 6 diagrams represents Recursively adding a node between existing nodes in a chain &#10;&#10;Picture 2" descr="A set of 6 diagrams represents Recursively adding a node between existing nodes in a chain Picture 2"/>
          <p:cNvPicPr>
            <a:picLocks noChangeAspect="1"/>
          </p:cNvPicPr>
          <p:nvPr/>
        </p:nvPicPr>
        <p:blipFill>
          <a:blip r:embed="rId2">
            <a:extLst/>
          </a:blip>
          <a:stretch>
            <a:fillRect/>
          </a:stretch>
        </p:blipFill>
        <p:spPr>
          <a:xfrm>
            <a:off x="659868" y="2585071"/>
            <a:ext cx="6350001" cy="1601108"/>
          </a:xfrm>
          <a:prstGeom prst="rect">
            <a:avLst/>
          </a:prstGeom>
          <a:ln w="12700">
            <a:miter lim="400000"/>
          </a:ln>
        </p:spPr>
      </p:pic>
      <p:sp>
        <p:nvSpPr>
          <p:cNvPr id="121" name="[from previous slide]"/>
          <p:cNvSpPr txBox="1"/>
          <p:nvPr/>
        </p:nvSpPr>
        <p:spPr>
          <a:xfrm>
            <a:off x="3696488" y="719188"/>
            <a:ext cx="1695052"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i="1"/>
            </a:lvl1pPr>
          </a:lstStyle>
          <a:p>
            <a:r>
              <a:t>[from previous slide]</a:t>
            </a:r>
          </a:p>
        </p:txBody>
      </p:sp>
      <p:pic>
        <p:nvPicPr>
          <p:cNvPr id="122" name="A set of 6 diagrams represents Recursively adding a node between existing nodes in a chain &#10;&#10;Picture 2" descr="A set of 6 diagrams represents Recursively adding a node between existing nodes in a chain Picture 2"/>
          <p:cNvPicPr>
            <a:picLocks noChangeAspect="1"/>
          </p:cNvPicPr>
          <p:nvPr/>
        </p:nvPicPr>
        <p:blipFill>
          <a:blip r:embed="rId3">
            <a:extLst/>
          </a:blip>
          <a:stretch>
            <a:fillRect/>
          </a:stretch>
        </p:blipFill>
        <p:spPr>
          <a:xfrm>
            <a:off x="659868" y="4424694"/>
            <a:ext cx="6350001" cy="1601108"/>
          </a:xfrm>
          <a:prstGeom prst="rect">
            <a:avLst/>
          </a:prstGeom>
          <a:ln w="12700">
            <a:miter lim="400000"/>
          </a:ln>
        </p:spPr>
      </p:pic>
      <p:pic>
        <p:nvPicPr>
          <p:cNvPr id="123" name="A set of 6 diagrams represents Recursively adding a node between existing nodes in a chain &#10;&#10;Picture 2" descr="A set of 6 diagrams represents Recursively adding a node between existing nodes in a chain Picture 2"/>
          <p:cNvPicPr>
            <a:picLocks noChangeAspect="1"/>
          </p:cNvPicPr>
          <p:nvPr/>
        </p:nvPicPr>
        <p:blipFill>
          <a:blip r:embed="rId4">
            <a:extLst/>
          </a:blip>
          <a:srcRect b="32751"/>
          <a:stretch>
            <a:fillRect/>
          </a:stretch>
        </p:blipFill>
        <p:spPr>
          <a:xfrm>
            <a:off x="659868" y="807814"/>
            <a:ext cx="6350001" cy="1476298"/>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itle 1"/>
          <p:cNvSpPr txBox="1">
            <a:spLocks noGrp="1"/>
          </p:cNvSpPr>
          <p:nvPr>
            <p:ph type="title"/>
          </p:nvPr>
        </p:nvSpPr>
        <p:spPr>
          <a:prstGeom prst="rect">
            <a:avLst/>
          </a:prstGeom>
        </p:spPr>
        <p:txBody>
          <a:bodyPr/>
          <a:lstStyle/>
          <a:p>
            <a:pPr defTabSz="566927">
              <a:defRPr sz="2728"/>
            </a:pPr>
            <a:r>
              <a:t>LISTING 10-1 The interface </a:t>
            </a:r>
            <a:r>
              <a:rPr>
                <a:latin typeface="Courier New"/>
                <a:ea typeface="Courier New"/>
                <a:cs typeface="Courier New"/>
                <a:sym typeface="Courier New"/>
              </a:rPr>
              <a:t>ListInterface</a:t>
            </a:r>
            <a:r>
              <a:t> (Part 3)</a:t>
            </a:r>
          </a:p>
        </p:txBody>
      </p:sp>
      <p:sp>
        <p:nvSpPr>
          <p:cNvPr id="76" name="/** Gets the length of this list.…"/>
          <p:cNvSpPr txBox="1"/>
          <p:nvPr/>
        </p:nvSpPr>
        <p:spPr>
          <a:xfrm>
            <a:off x="249435" y="2074482"/>
            <a:ext cx="8229601" cy="18694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44804">
              <a:tabLst>
                <a:tab pos="342900" algn="l"/>
              </a:tabLst>
              <a:defRPr sz="1200">
                <a:solidFill>
                  <a:srgbClr val="008400"/>
                </a:solidFill>
                <a:latin typeface="Menlo"/>
                <a:ea typeface="Menlo"/>
                <a:cs typeface="Menlo"/>
                <a:sym typeface="Menlo"/>
              </a:defRPr>
            </a:pPr>
            <a:r>
              <a:rPr>
                <a:solidFill>
                  <a:srgbClr val="000000"/>
                </a:solidFill>
              </a:rPr>
              <a:t>   </a:t>
            </a:r>
            <a:r>
              <a:t>  </a:t>
            </a:r>
            <a:endParaRPr>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a:t>
            </a:r>
            <a:r>
              <a:t>/** Gets the length of this list.</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@return</a:t>
            </a:r>
            <a:r>
              <a:t>  The integer number of entries currently in the list. */</a:t>
            </a:r>
            <a:endParaRPr>
              <a:solidFill>
                <a:srgbClr val="000000"/>
              </a:solidFill>
              <a:latin typeface="+mn-lt"/>
              <a:ea typeface="+mn-ea"/>
              <a:cs typeface="+mn-cs"/>
              <a:sym typeface="Helvetica"/>
            </a:endParaRPr>
          </a:p>
          <a:p>
            <a:pPr defTabSz="344804">
              <a:tabLst>
                <a:tab pos="342900" algn="l"/>
              </a:tabLst>
              <a:defRPr sz="1200">
                <a:latin typeface="Menlo"/>
                <a:ea typeface="Menlo"/>
                <a:cs typeface="Menlo"/>
                <a:sym typeface="Menlo"/>
              </a:defRPr>
            </a:pPr>
            <a:r>
              <a:t>   </a:t>
            </a:r>
            <a:r>
              <a:rPr>
                <a:solidFill>
                  <a:srgbClr val="BA2DA2"/>
                </a:solidFill>
              </a:rPr>
              <a:t>public</a:t>
            </a:r>
            <a:r>
              <a:t> </a:t>
            </a:r>
            <a:r>
              <a:rPr>
                <a:solidFill>
                  <a:srgbClr val="BA2DA2"/>
                </a:solidFill>
              </a:rPr>
              <a:t>int</a:t>
            </a:r>
            <a:r>
              <a:t> getLength();</a:t>
            </a:r>
            <a:endParaRPr>
              <a:latin typeface="+mn-lt"/>
              <a:ea typeface="+mn-ea"/>
              <a:cs typeface="+mn-cs"/>
              <a:sym typeface="Helvetica"/>
            </a:endParaRPr>
          </a:p>
          <a:p>
            <a:pPr defTabSz="344804">
              <a:tabLst>
                <a:tab pos="342900" algn="l"/>
              </a:tabLst>
              <a:defRPr sz="1200">
                <a:latin typeface="Menlo"/>
                <a:ea typeface="Menlo"/>
                <a:cs typeface="Menlo"/>
                <a:sym typeface="Menlo"/>
              </a:defRPr>
            </a:pPr>
            <a:r>
              <a:t>       </a:t>
            </a:r>
            <a:endParaRPr>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a:t>
            </a:r>
            <a:r>
              <a:t>/** Sees whether this list is empty.</a:t>
            </a:r>
            <a:endParaRPr>
              <a:solidFill>
                <a:srgbClr val="000000"/>
              </a:solidFill>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t>       </a:t>
            </a:r>
            <a:r>
              <a:rPr b="1"/>
              <a:t>@return</a:t>
            </a:r>
            <a:r>
              <a:t>  True if the list is empty, or false if not. */</a:t>
            </a:r>
            <a:endParaRPr>
              <a:solidFill>
                <a:srgbClr val="000000"/>
              </a:solidFill>
              <a:latin typeface="+mn-lt"/>
              <a:ea typeface="+mn-ea"/>
              <a:cs typeface="+mn-cs"/>
              <a:sym typeface="Helvetica"/>
            </a:endParaRPr>
          </a:p>
          <a:p>
            <a:pPr defTabSz="344804">
              <a:tabLst>
                <a:tab pos="342900" algn="l"/>
              </a:tabLst>
              <a:defRPr sz="1200">
                <a:latin typeface="Menlo"/>
                <a:ea typeface="Menlo"/>
                <a:cs typeface="Menlo"/>
                <a:sym typeface="Menlo"/>
              </a:defRPr>
            </a:pPr>
            <a:r>
              <a:t>   </a:t>
            </a:r>
            <a:r>
              <a:rPr>
                <a:solidFill>
                  <a:srgbClr val="BA2DA2"/>
                </a:solidFill>
              </a:rPr>
              <a:t>public</a:t>
            </a:r>
            <a:r>
              <a:t> </a:t>
            </a:r>
            <a:r>
              <a:rPr>
                <a:solidFill>
                  <a:srgbClr val="BA2DA2"/>
                </a:solidFill>
              </a:rPr>
              <a:t>boolean</a:t>
            </a:r>
            <a:r>
              <a:t> isEmpty();</a:t>
            </a:r>
            <a:endParaRPr>
              <a:latin typeface="+mn-lt"/>
              <a:ea typeface="+mn-ea"/>
              <a:cs typeface="+mn-cs"/>
              <a:sym typeface="Helvetica"/>
            </a:endParaRPr>
          </a:p>
          <a:p>
            <a:pPr defTabSz="344804">
              <a:tabLst>
                <a:tab pos="342900" algn="l"/>
              </a:tabLst>
              <a:defRPr sz="1200">
                <a:solidFill>
                  <a:srgbClr val="008400"/>
                </a:solidFill>
                <a:latin typeface="Menlo"/>
                <a:ea typeface="Menlo"/>
                <a:cs typeface="Menlo"/>
                <a:sym typeface="Menlo"/>
              </a:defRPr>
            </a:pPr>
            <a:r>
              <a:rPr>
                <a:solidFill>
                  <a:srgbClr val="000000"/>
                </a:solidFill>
              </a:rPr>
              <a:t>} </a:t>
            </a:r>
            <a:r>
              <a:t>// end ListInterface</a:t>
            </a:r>
            <a:endParaRPr>
              <a:solidFill>
                <a:srgbClr val="000000"/>
              </a:solidFill>
              <a:latin typeface="+mn-lt"/>
              <a:ea typeface="+mn-ea"/>
              <a:cs typeface="+mn-cs"/>
              <a:sym typeface="Helvetica"/>
            </a:endParaRPr>
          </a:p>
        </p:txBody>
      </p:sp>
    </p:spTree>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1"/>
          <p:cNvSpPr txBox="1">
            <a:spLocks noGrp="1"/>
          </p:cNvSpPr>
          <p:nvPr>
            <p:ph type="title"/>
          </p:nvPr>
        </p:nvSpPr>
        <p:spPr>
          <a:prstGeom prst="rect">
            <a:avLst/>
          </a:prstGeom>
        </p:spPr>
        <p:txBody>
          <a:bodyPr>
            <a:normAutofit fontScale="90000"/>
          </a:bodyPr>
          <a:lstStyle/>
          <a:p>
            <a:r>
              <a:t>Comparison of Implementations</a:t>
            </a:r>
          </a:p>
        </p:txBody>
      </p:sp>
      <p:sp>
        <p:nvSpPr>
          <p:cNvPr id="126" name="FIGURE 17-5 The worst-case efficiencies of the operations on the ADT sorted list for two implementations"/>
          <p:cNvSpPr txBox="1">
            <a:spLocks noGrp="1"/>
          </p:cNvSpPr>
          <p:nvPr>
            <p:ph type="body" sz="quarter" idx="1"/>
          </p:nvPr>
        </p:nvSpPr>
        <p:spPr>
          <a:prstGeom prst="rect">
            <a:avLst/>
          </a:prstGeom>
        </p:spPr>
        <p:txBody>
          <a:bodyPr>
            <a:normAutofit fontScale="70000" lnSpcReduction="20000"/>
          </a:bodyPr>
          <a:lstStyle>
            <a:lvl1pPr defTabSz="448055">
              <a:defRPr sz="2156"/>
            </a:lvl1pPr>
          </a:lstStyle>
          <a:p>
            <a:r>
              <a:t>FIGURE 17-5 The worst-case efficiencies of the operations on the ADT sorted list for two implementations</a:t>
            </a:r>
          </a:p>
        </p:txBody>
      </p:sp>
      <p:graphicFrame>
        <p:nvGraphicFramePr>
          <p:cNvPr id="127" name="Table"/>
          <p:cNvGraphicFramePr/>
          <p:nvPr/>
        </p:nvGraphicFramePr>
        <p:xfrm>
          <a:off x="714186" y="1458332"/>
          <a:ext cx="7715626" cy="3821288"/>
        </p:xfrm>
        <a:graphic>
          <a:graphicData uri="http://schemas.openxmlformats.org/drawingml/2006/table">
            <a:tbl>
              <a:tblPr firstRow="1">
                <a:tableStyleId>{4C3C2611-4C71-4FC5-86AE-919BDF0F9419}</a:tableStyleId>
              </a:tblPr>
              <a:tblGrid>
                <a:gridCol w="4948069">
                  <a:extLst>
                    <a:ext uri="{9D8B030D-6E8A-4147-A177-3AD203B41FA5}">
                      <a16:colId xmlns:a16="http://schemas.microsoft.com/office/drawing/2014/main" val="20000"/>
                    </a:ext>
                  </a:extLst>
                </a:gridCol>
                <a:gridCol w="1547911">
                  <a:extLst>
                    <a:ext uri="{9D8B030D-6E8A-4147-A177-3AD203B41FA5}">
                      <a16:colId xmlns:a16="http://schemas.microsoft.com/office/drawing/2014/main" val="20001"/>
                    </a:ext>
                  </a:extLst>
                </a:gridCol>
                <a:gridCol w="1219646">
                  <a:extLst>
                    <a:ext uri="{9D8B030D-6E8A-4147-A177-3AD203B41FA5}">
                      <a16:colId xmlns:a16="http://schemas.microsoft.com/office/drawing/2014/main" val="20002"/>
                    </a:ext>
                  </a:extLst>
                </a:gridCol>
              </a:tblGrid>
              <a:tr h="254000">
                <a:tc>
                  <a:txBody>
                    <a:bodyPr/>
                    <a:lstStyle/>
                    <a:p>
                      <a:pPr algn="l">
                        <a:defRPr sz="1800" b="0">
                          <a:solidFill>
                            <a:srgbClr val="000000"/>
                          </a:solidFill>
                        </a:defRPr>
                      </a:pPr>
                      <a:r>
                        <a:rPr b="1">
                          <a:solidFill>
                            <a:srgbClr val="FFFFFF"/>
                          </a:solidFill>
                        </a:rPr>
                        <a:t>Operation</a:t>
                      </a:r>
                    </a:p>
                  </a:txBody>
                  <a:tcPr marL="0" marR="0" marT="0" marB="0" horzOverflow="overflow">
                    <a:lnB w="6350">
                      <a:solidFill>
                        <a:srgbClr val="2F2A2B"/>
                      </a:solidFill>
                      <a:miter lim="400000"/>
                    </a:lnB>
                  </a:tcPr>
                </a:tc>
                <a:tc>
                  <a:txBody>
                    <a:bodyPr/>
                    <a:lstStyle/>
                    <a:p>
                      <a:pPr algn="l">
                        <a:defRPr sz="1800" b="0">
                          <a:solidFill>
                            <a:srgbClr val="000000"/>
                          </a:solidFill>
                        </a:defRPr>
                      </a:pPr>
                      <a:r>
                        <a:rPr b="1">
                          <a:solidFill>
                            <a:srgbClr val="FFFFFF"/>
                          </a:solidFill>
                        </a:rPr>
                        <a:t>Array</a:t>
                      </a:r>
                    </a:p>
                  </a:txBody>
                  <a:tcPr marL="0" marR="0" marT="0" marB="0" horzOverflow="overflow">
                    <a:lnB w="6350">
                      <a:solidFill>
                        <a:srgbClr val="2F2A2B"/>
                      </a:solidFill>
                      <a:miter lim="400000"/>
                    </a:lnB>
                  </a:tcPr>
                </a:tc>
                <a:tc>
                  <a:txBody>
                    <a:bodyPr/>
                    <a:lstStyle/>
                    <a:p>
                      <a:pPr algn="l">
                        <a:defRPr sz="1800" b="0">
                          <a:solidFill>
                            <a:srgbClr val="000000"/>
                          </a:solidFill>
                        </a:defRPr>
                      </a:pPr>
                      <a:r>
                        <a:rPr b="1">
                          <a:solidFill>
                            <a:srgbClr val="FFFFFF"/>
                          </a:solidFill>
                        </a:rPr>
                        <a:t>Linked</a:t>
                      </a:r>
                    </a:p>
                  </a:txBody>
                  <a:tcPr marL="0" marR="0" marT="0" marB="0" horzOverflow="overflow">
                    <a:lnB w="6350">
                      <a:solidFill>
                        <a:srgbClr val="2F2A2B"/>
                      </a:solidFill>
                      <a:miter lim="400000"/>
                    </a:lnB>
                  </a:tcPr>
                </a:tc>
                <a:extLst>
                  <a:ext uri="{0D108BD9-81ED-4DB2-BD59-A6C34878D82A}">
                    <a16:rowId xmlns:a16="http://schemas.microsoft.com/office/drawing/2014/main" val="10000"/>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add(newEntry)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1"/>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remove(anEntry)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2"/>
                  </a:ext>
                </a:extLst>
              </a:tr>
              <a:tr h="443371">
                <a:tc>
                  <a:txBody>
                    <a:bodyPr/>
                    <a:lstStyle/>
                    <a:p>
                      <a:pPr marL="50800" marR="274320" indent="-634" algn="l" defTabSz="457200">
                        <a:spcBef>
                          <a:spcPts val="200"/>
                        </a:spcBef>
                        <a:defRPr sz="1800"/>
                      </a:pPr>
                      <a:r>
                        <a:rPr b="1">
                          <a:latin typeface="Courier New"/>
                          <a:ea typeface="Courier New"/>
                          <a:cs typeface="Courier New"/>
                          <a:sym typeface="Courier New"/>
                        </a:rPr>
                        <a:t>getPosition(anEntry)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3"/>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getEntry(givenPosition)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4"/>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contains(anEntry)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5"/>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remove(givenPosition)</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6"/>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display()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7"/>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clear(), getLength(), isEmpty()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8"/>
                  </a:ext>
                </a:extLst>
              </a:tr>
            </a:tbl>
          </a:graphicData>
        </a:graphic>
      </p:graphicFrame>
    </p:spTree>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Title 1"/>
          <p:cNvSpPr txBox="1">
            <a:spLocks noGrp="1"/>
          </p:cNvSpPr>
          <p:nvPr>
            <p:ph type="title"/>
          </p:nvPr>
        </p:nvSpPr>
        <p:spPr>
          <a:xfrm>
            <a:off x="249435" y="-1"/>
            <a:ext cx="8771484" cy="807816"/>
          </a:xfrm>
          <a:prstGeom prst="rect">
            <a:avLst/>
          </a:prstGeom>
        </p:spPr>
        <p:txBody>
          <a:bodyPr>
            <a:normAutofit fontScale="90000"/>
          </a:bodyPr>
          <a:lstStyle/>
          <a:p>
            <a:r>
              <a:t>Implementation that uses ADT List</a:t>
            </a:r>
          </a:p>
        </p:txBody>
      </p:sp>
      <p:sp>
        <p:nvSpPr>
          <p:cNvPr id="130" name="FIGURE 17-6 An instance of a sorted list that contains a list of its entries"/>
          <p:cNvSpPr txBox="1">
            <a:spLocks noGrp="1"/>
          </p:cNvSpPr>
          <p:nvPr>
            <p:ph type="body" sz="quarter" idx="1"/>
          </p:nvPr>
        </p:nvSpPr>
        <p:spPr>
          <a:prstGeom prst="rect">
            <a:avLst/>
          </a:prstGeom>
        </p:spPr>
        <p:txBody>
          <a:bodyPr>
            <a:normAutofit fontScale="92500"/>
          </a:bodyPr>
          <a:lstStyle>
            <a:lvl1pPr defTabSz="448055">
              <a:defRPr sz="2156"/>
            </a:lvl1pPr>
          </a:lstStyle>
          <a:p>
            <a:r>
              <a:t>FIGURE 17-6 An instance of a sorted list that contains a list of its entries</a:t>
            </a:r>
          </a:p>
        </p:txBody>
      </p:sp>
      <p:pic>
        <p:nvPicPr>
          <p:cNvPr id="131" name="The diagram illustrates a sorted list which contains a list of entries.&#10;&#10;Picture 2" descr="The diagram illustrates a sorted list which contains a list of entries.Picture 2"/>
          <p:cNvPicPr>
            <a:picLocks noChangeAspect="1"/>
          </p:cNvPicPr>
          <p:nvPr/>
        </p:nvPicPr>
        <p:blipFill>
          <a:blip r:embed="rId2">
            <a:extLst/>
          </a:blip>
          <a:stretch>
            <a:fillRect/>
          </a:stretch>
        </p:blipFill>
        <p:spPr>
          <a:xfrm>
            <a:off x="1600199" y="1065062"/>
            <a:ext cx="5755614" cy="4033041"/>
          </a:xfrm>
          <a:prstGeom prst="rect">
            <a:avLst/>
          </a:prstGeom>
          <a:ln w="12700">
            <a:miter lim="400000"/>
          </a:ln>
        </p:spPr>
      </p:pic>
    </p:spTree>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itle 1"/>
          <p:cNvSpPr txBox="1">
            <a:spLocks noGrp="1"/>
          </p:cNvSpPr>
          <p:nvPr>
            <p:ph type="title"/>
          </p:nvPr>
        </p:nvSpPr>
        <p:spPr>
          <a:xfrm>
            <a:off x="249435" y="-1"/>
            <a:ext cx="8756751" cy="807816"/>
          </a:xfrm>
          <a:prstGeom prst="rect">
            <a:avLst/>
          </a:prstGeom>
        </p:spPr>
        <p:txBody>
          <a:bodyPr/>
          <a:lstStyle>
            <a:lvl1pPr defTabSz="813816">
              <a:defRPr sz="3916"/>
            </a:lvl1pPr>
          </a:lstStyle>
          <a:p>
            <a:r>
              <a:t>Implementation That Uses the ADT List</a:t>
            </a:r>
          </a:p>
        </p:txBody>
      </p:sp>
      <p:sp>
        <p:nvSpPr>
          <p:cNvPr id="134" name="Text Placeholder 2"/>
          <p:cNvSpPr txBox="1">
            <a:spLocks noGrp="1"/>
          </p:cNvSpPr>
          <p:nvPr>
            <p:ph type="body" sz="quarter" idx="1"/>
          </p:nvPr>
        </p:nvSpPr>
        <p:spPr>
          <a:xfrm>
            <a:off x="428284" y="5320453"/>
            <a:ext cx="8155866" cy="1109256"/>
          </a:xfrm>
          <a:prstGeom prst="rect">
            <a:avLst/>
          </a:prstGeom>
        </p:spPr>
        <p:txBody>
          <a:bodyPr/>
          <a:lstStyle/>
          <a:p>
            <a:pPr defTabSz="758951">
              <a:defRPr sz="2988"/>
            </a:pPr>
            <a:r>
              <a:t>Our class </a:t>
            </a:r>
            <a:r>
              <a:rPr>
                <a:latin typeface="Courier New"/>
                <a:ea typeface="Courier New"/>
                <a:cs typeface="Courier New"/>
                <a:sym typeface="Courier New"/>
              </a:rPr>
              <a:t>SortedList</a:t>
            </a:r>
            <a:r>
              <a:t> will implement the interface </a:t>
            </a:r>
            <a:r>
              <a:rPr>
                <a:latin typeface="Courier New"/>
                <a:ea typeface="Courier New"/>
                <a:cs typeface="Courier New"/>
                <a:sym typeface="Courier New"/>
              </a:rPr>
              <a:t>SortedListInterface</a:t>
            </a:r>
          </a:p>
        </p:txBody>
      </p:sp>
      <p:sp>
        <p:nvSpPr>
          <p:cNvPr id="135" name="/** A class that implements the ADT sorted list by…"/>
          <p:cNvSpPr txBox="1"/>
          <p:nvPr/>
        </p:nvSpPr>
        <p:spPr>
          <a:xfrm>
            <a:off x="346258" y="1126948"/>
            <a:ext cx="8451483" cy="4158120"/>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44804">
              <a:tabLst>
                <a:tab pos="342900" algn="l"/>
              </a:tabLst>
              <a:defRPr sz="18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A class that implements the ADT sorted list by </a:t>
            </a:r>
          </a:p>
          <a:p>
            <a:pPr defTabSz="344804">
              <a:tabLst>
                <a:tab pos="342900" algn="l"/>
              </a:tabLst>
              <a:defRPr sz="1800">
                <a:solidFill>
                  <a:srgbClr val="008400"/>
                </a:solidFill>
                <a:latin typeface="Menlo"/>
                <a:ea typeface="Menlo"/>
                <a:cs typeface="Menlo"/>
                <a:sym typeface="Menlo"/>
              </a:defRPr>
            </a:pPr>
            <a:r>
              <a:t>    using an instance of LList.</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class</a:t>
            </a:r>
            <a:r>
              <a:t> SortedList&lt;T </a:t>
            </a:r>
            <a:r>
              <a:rPr>
                <a:solidFill>
                  <a:srgbClr val="BA2DA2"/>
                </a:solidFill>
              </a:rPr>
              <a:t>extends</a:t>
            </a:r>
            <a:r>
              <a:t> Comparable&lt;? </a:t>
            </a:r>
            <a:r>
              <a:rPr>
                <a:solidFill>
                  <a:srgbClr val="BA2DA2"/>
                </a:solidFill>
              </a:rPr>
              <a:t>super</a:t>
            </a:r>
            <a:r>
              <a:t> T&gt;&gt;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implements</a:t>
            </a:r>
            <a:r>
              <a:t> SortedListInterface&lt;T&gt;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private</a:t>
            </a:r>
            <a:r>
              <a:t> ListInterface&lt;T&gt; list;</a:t>
            </a:r>
            <a:endParaRPr>
              <a:latin typeface="+mj-lt"/>
              <a:ea typeface="+mj-ea"/>
              <a:cs typeface="+mj-cs"/>
              <a:sym typeface="Helvetica"/>
            </a:endParaRPr>
          </a:p>
          <a:p>
            <a:pPr defTabSz="344804">
              <a:tabLst>
                <a:tab pos="342900" algn="l"/>
              </a:tabLst>
              <a:defRPr sz="1800">
                <a:latin typeface="+mj-lt"/>
                <a:ea typeface="+mj-ea"/>
                <a:cs typeface="+mj-cs"/>
                <a:sym typeface="Helvetica"/>
              </a:defRPr>
            </a:pP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public</a:t>
            </a:r>
            <a:r>
              <a:t> SortedList()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list = </a:t>
            </a:r>
            <a:r>
              <a:rPr>
                <a:solidFill>
                  <a:srgbClr val="BA2DA2"/>
                </a:solidFill>
              </a:rPr>
              <a:t>new</a:t>
            </a:r>
            <a:r>
              <a:t> LList&lt;T&gt;();</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 . .</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SortedList</a:t>
            </a:r>
          </a:p>
        </p:txBody>
      </p:sp>
    </p:spTree>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itle 1"/>
          <p:cNvSpPr txBox="1">
            <a:spLocks noGrp="1"/>
          </p:cNvSpPr>
          <p:nvPr>
            <p:ph type="title"/>
          </p:nvPr>
        </p:nvSpPr>
        <p:spPr>
          <a:xfrm>
            <a:off x="249435" y="-1"/>
            <a:ext cx="8778628" cy="807816"/>
          </a:xfrm>
          <a:prstGeom prst="rect">
            <a:avLst/>
          </a:prstGeom>
        </p:spPr>
        <p:txBody>
          <a:bodyPr/>
          <a:lstStyle>
            <a:lvl1pPr defTabSz="813816">
              <a:defRPr sz="3916"/>
            </a:lvl1pPr>
          </a:lstStyle>
          <a:p>
            <a:r>
              <a:t>Implementation That Uses the ADT List</a:t>
            </a:r>
          </a:p>
        </p:txBody>
      </p:sp>
      <p:sp>
        <p:nvSpPr>
          <p:cNvPr id="138" name="Text Placeholder 2"/>
          <p:cNvSpPr txBox="1">
            <a:spLocks noGrp="1"/>
          </p:cNvSpPr>
          <p:nvPr>
            <p:ph type="body" sz="quarter" idx="1"/>
          </p:nvPr>
        </p:nvSpPr>
        <p:spPr>
          <a:prstGeom prst="rect">
            <a:avLst/>
          </a:prstGeom>
        </p:spPr>
        <p:txBody>
          <a:bodyPr>
            <a:normAutofit fontScale="77500" lnSpcReduction="20000"/>
          </a:bodyPr>
          <a:lstStyle/>
          <a:p>
            <a:r>
              <a:t>The method </a:t>
            </a:r>
            <a:r>
              <a:rPr>
                <a:latin typeface="Courier New"/>
                <a:ea typeface="Courier New"/>
                <a:cs typeface="Courier New"/>
                <a:sym typeface="Courier New"/>
              </a:rPr>
              <a:t>add</a:t>
            </a:r>
            <a:r>
              <a:t>.</a:t>
            </a:r>
          </a:p>
        </p:txBody>
      </p:sp>
      <p:sp>
        <p:nvSpPr>
          <p:cNvPr id="139" name="public void add(T newEntry)…"/>
          <p:cNvSpPr txBox="1"/>
          <p:nvPr/>
        </p:nvSpPr>
        <p:spPr>
          <a:xfrm>
            <a:off x="669737" y="2493537"/>
            <a:ext cx="7461980" cy="14249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void</a:t>
            </a:r>
            <a:r>
              <a:t> add(T newEntry)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int</a:t>
            </a:r>
            <a:r>
              <a:t> newPosition = Math.abs(getPosition(newEntry));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list.add(newPosition, newEntry);</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add</a:t>
            </a:r>
          </a:p>
        </p:txBody>
      </p:sp>
    </p:spTree>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230658" y="0"/>
            <a:ext cx="8682684" cy="807815"/>
          </a:xfrm>
          <a:prstGeom prst="rect">
            <a:avLst/>
          </a:prstGeom>
        </p:spPr>
        <p:txBody>
          <a:bodyPr/>
          <a:lstStyle>
            <a:lvl1pPr defTabSz="804672">
              <a:defRPr sz="3872"/>
            </a:lvl1pPr>
          </a:lstStyle>
          <a:p>
            <a:r>
              <a:t>Implementation That Uses the ADT List</a:t>
            </a:r>
          </a:p>
        </p:txBody>
      </p:sp>
      <p:sp>
        <p:nvSpPr>
          <p:cNvPr id="142" name="Text Placeholder 2"/>
          <p:cNvSpPr txBox="1">
            <a:spLocks noGrp="1"/>
          </p:cNvSpPr>
          <p:nvPr>
            <p:ph type="body" sz="quarter" idx="1"/>
          </p:nvPr>
        </p:nvSpPr>
        <p:spPr>
          <a:prstGeom prst="rect">
            <a:avLst/>
          </a:prstGeom>
        </p:spPr>
        <p:txBody>
          <a:bodyPr>
            <a:normAutofit fontScale="77500" lnSpcReduction="20000"/>
          </a:bodyPr>
          <a:lstStyle/>
          <a:p>
            <a:r>
              <a:t>The method </a:t>
            </a:r>
            <a:r>
              <a:rPr>
                <a:latin typeface="Courier New"/>
                <a:ea typeface="Courier New"/>
                <a:cs typeface="Courier New"/>
                <a:sym typeface="Courier New"/>
              </a:rPr>
              <a:t>remove</a:t>
            </a:r>
            <a:r>
              <a:t>.</a:t>
            </a:r>
          </a:p>
        </p:txBody>
      </p:sp>
      <p:sp>
        <p:nvSpPr>
          <p:cNvPr id="143" name="public boolean remove(T anEntry)…"/>
          <p:cNvSpPr txBox="1"/>
          <p:nvPr/>
        </p:nvSpPr>
        <p:spPr>
          <a:xfrm>
            <a:off x="1080682" y="1497329"/>
            <a:ext cx="5535177" cy="38633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boolean</a:t>
            </a:r>
            <a:r>
              <a:t> remove(T anEntry)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boolean</a:t>
            </a:r>
            <a:r>
              <a:t> result = </a:t>
            </a:r>
            <a:r>
              <a:rPr>
                <a:solidFill>
                  <a:srgbClr val="BA2DA2"/>
                </a:solidFill>
              </a:rPr>
              <a:t>false</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int</a:t>
            </a:r>
            <a:r>
              <a:t> position = getPosition(anEntry);</a:t>
            </a:r>
            <a:endParaRPr>
              <a:latin typeface="+mj-lt"/>
              <a:ea typeface="+mj-ea"/>
              <a:cs typeface="+mj-cs"/>
              <a:sym typeface="Helvetica"/>
            </a:endParaRPr>
          </a:p>
          <a:p>
            <a:pPr defTabSz="344804">
              <a:tabLst>
                <a:tab pos="342900" algn="l"/>
              </a:tabLst>
              <a:defRPr sz="1800">
                <a:latin typeface="+mj-lt"/>
                <a:ea typeface="+mj-ea"/>
                <a:cs typeface="+mj-cs"/>
                <a:sym typeface="Helvetica"/>
              </a:defRPr>
            </a:pP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if</a:t>
            </a:r>
            <a:r>
              <a:t> (position &gt; </a:t>
            </a:r>
            <a:r>
              <a:rPr>
                <a:solidFill>
                  <a:srgbClr val="272AD8"/>
                </a:solidFill>
              </a:rPr>
              <a:t>0</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list.remove(position);</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result = </a:t>
            </a:r>
            <a:r>
              <a:rPr>
                <a:solidFill>
                  <a:srgbClr val="BA2DA2"/>
                </a:solidFill>
              </a:rPr>
              <a:t>true</a:t>
            </a:r>
            <a:r>
              <a:t>;</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result;</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remove</a:t>
            </a:r>
            <a:endParaRPr>
              <a:solidFill>
                <a:srgbClr val="000000"/>
              </a:solidFill>
              <a:latin typeface="+mj-lt"/>
              <a:ea typeface="+mj-ea"/>
              <a:cs typeface="+mj-cs"/>
              <a:sym typeface="Helvetica"/>
            </a:endParaRPr>
          </a:p>
        </p:txBody>
      </p:sp>
    </p:spTree>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itle 1"/>
          <p:cNvSpPr txBox="1">
            <a:spLocks noGrp="1"/>
          </p:cNvSpPr>
          <p:nvPr>
            <p:ph type="title"/>
          </p:nvPr>
        </p:nvSpPr>
        <p:spPr>
          <a:xfrm>
            <a:off x="100856" y="-1"/>
            <a:ext cx="8942288" cy="807816"/>
          </a:xfrm>
          <a:prstGeom prst="rect">
            <a:avLst/>
          </a:prstGeom>
        </p:spPr>
        <p:txBody>
          <a:bodyPr/>
          <a:lstStyle>
            <a:lvl1pPr defTabSz="832104">
              <a:defRPr sz="4004"/>
            </a:lvl1pPr>
          </a:lstStyle>
          <a:p>
            <a:r>
              <a:t>Implementation That Uses the ADT List</a:t>
            </a:r>
          </a:p>
        </p:txBody>
      </p:sp>
      <p:sp>
        <p:nvSpPr>
          <p:cNvPr id="146" name="FIGURE 17-7 A sorted list in which Jamie belongs after Carlos but before Sarah"/>
          <p:cNvSpPr txBox="1">
            <a:spLocks noGrp="1"/>
          </p:cNvSpPr>
          <p:nvPr>
            <p:ph type="body" sz="quarter" idx="1"/>
          </p:nvPr>
        </p:nvSpPr>
        <p:spPr>
          <a:prstGeom prst="rect">
            <a:avLst/>
          </a:prstGeom>
        </p:spPr>
        <p:txBody>
          <a:bodyPr>
            <a:normAutofit fontScale="85000" lnSpcReduction="10000"/>
          </a:bodyPr>
          <a:lstStyle>
            <a:lvl1pPr defTabSz="448055">
              <a:defRPr sz="2156"/>
            </a:lvl1pPr>
          </a:lstStyle>
          <a:p>
            <a:r>
              <a:t>FIGURE 17-7 A sorted list in which Jamie belongs after Carlos but before Sarah</a:t>
            </a:r>
          </a:p>
        </p:txBody>
      </p:sp>
      <p:pic>
        <p:nvPicPr>
          <p:cNvPr id="147" name="A diagram illustrates a sorted list.&#10;&#10;Picture 2" descr="A diagram illustrates a sorted list.Picture 2"/>
          <p:cNvPicPr>
            <a:picLocks noChangeAspect="1"/>
          </p:cNvPicPr>
          <p:nvPr/>
        </p:nvPicPr>
        <p:blipFill>
          <a:blip r:embed="rId2">
            <a:extLst/>
          </a:blip>
          <a:stretch>
            <a:fillRect/>
          </a:stretch>
        </p:blipFill>
        <p:spPr>
          <a:xfrm>
            <a:off x="1600199" y="1203274"/>
            <a:ext cx="5041477" cy="3770305"/>
          </a:xfrm>
          <a:prstGeom prst="rect">
            <a:avLst/>
          </a:prstGeom>
          <a:ln w="12700">
            <a:miter lim="400000"/>
          </a:ln>
        </p:spPr>
      </p:pic>
    </p:spTree>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itle 1"/>
          <p:cNvSpPr txBox="1">
            <a:spLocks noGrp="1"/>
          </p:cNvSpPr>
          <p:nvPr>
            <p:ph type="title"/>
          </p:nvPr>
        </p:nvSpPr>
        <p:spPr>
          <a:xfrm>
            <a:off x="249435" y="-1"/>
            <a:ext cx="8772526" cy="807816"/>
          </a:xfrm>
          <a:prstGeom prst="rect">
            <a:avLst/>
          </a:prstGeom>
        </p:spPr>
        <p:txBody>
          <a:bodyPr/>
          <a:lstStyle>
            <a:lvl1pPr defTabSz="813816">
              <a:defRPr sz="3916"/>
            </a:lvl1pPr>
          </a:lstStyle>
          <a:p>
            <a:r>
              <a:t>Implementation That Uses the ADT List</a:t>
            </a:r>
          </a:p>
        </p:txBody>
      </p:sp>
      <p:sp>
        <p:nvSpPr>
          <p:cNvPr id="150" name="Text Placeholder 2"/>
          <p:cNvSpPr txBox="1">
            <a:spLocks noGrp="1"/>
          </p:cNvSpPr>
          <p:nvPr>
            <p:ph type="body" sz="quarter" idx="1"/>
          </p:nvPr>
        </p:nvSpPr>
        <p:spPr>
          <a:prstGeom prst="rect">
            <a:avLst/>
          </a:prstGeom>
        </p:spPr>
        <p:txBody>
          <a:bodyPr>
            <a:normAutofit fontScale="77500" lnSpcReduction="20000"/>
          </a:bodyPr>
          <a:lstStyle/>
          <a:p>
            <a:r>
              <a:t>The implementation of </a:t>
            </a:r>
            <a:r>
              <a:rPr>
                <a:latin typeface="Courier New"/>
                <a:ea typeface="Courier New"/>
                <a:cs typeface="Courier New"/>
                <a:sym typeface="Courier New"/>
              </a:rPr>
              <a:t>getPosition</a:t>
            </a:r>
          </a:p>
        </p:txBody>
      </p:sp>
      <p:sp>
        <p:nvSpPr>
          <p:cNvPr id="151" name="public int getPosition(T anEntry)…"/>
          <p:cNvSpPr txBox="1"/>
          <p:nvPr/>
        </p:nvSpPr>
        <p:spPr>
          <a:xfrm>
            <a:off x="443971" y="807814"/>
            <a:ext cx="7153200" cy="4892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int</a:t>
            </a:r>
            <a:r>
              <a:t> getPosition(T anEntry)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int</a:t>
            </a:r>
            <a:r>
              <a:t> position = </a:t>
            </a:r>
            <a:r>
              <a:rPr>
                <a:solidFill>
                  <a:srgbClr val="272AD8"/>
                </a:solidFill>
              </a:rPr>
              <a:t>1</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int</a:t>
            </a:r>
            <a:r>
              <a:t> length = list.getLength();</a:t>
            </a:r>
            <a:endParaRPr>
              <a:latin typeface="+mj-lt"/>
              <a:ea typeface="+mj-ea"/>
              <a:cs typeface="+mj-cs"/>
              <a:sym typeface="Helvetica"/>
            </a:endParaRPr>
          </a:p>
          <a:p>
            <a:pPr defTabSz="344804">
              <a:tabLst>
                <a:tab pos="342900" algn="l"/>
              </a:tabLst>
              <a:defRPr sz="1500">
                <a:latin typeface="+mj-lt"/>
                <a:ea typeface="+mj-ea"/>
                <a:cs typeface="+mj-cs"/>
                <a:sym typeface="Helvetica"/>
              </a:defRPr>
            </a:pP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Find position of anEntry</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while</a:t>
            </a:r>
            <a:r>
              <a:t> ( (position &lt;= length) &amp;&amp;</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(anEntry.compareTo(list.getEntry(position)) &gt; </a:t>
            </a:r>
            <a:r>
              <a:rPr>
                <a:solidFill>
                  <a:srgbClr val="272AD8"/>
                </a:solidFill>
              </a:rPr>
              <a:t>0</a:t>
            </a: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position++;</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See whether anEntry is in list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 (position &gt; length)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(anEntry.compareTo(list.getEntry(position)) != </a:t>
            </a:r>
            <a:r>
              <a:rPr>
                <a:solidFill>
                  <a:srgbClr val="272AD8"/>
                </a:solidFill>
              </a:rPr>
              <a:t>0</a:t>
            </a: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position = -position; </a:t>
            </a:r>
            <a:r>
              <a:rPr>
                <a:solidFill>
                  <a:srgbClr val="008400"/>
                </a:solidFill>
              </a:rPr>
              <a:t>// anEntry is not in list</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return</a:t>
            </a:r>
            <a:r>
              <a:t> position;</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getPosition</a:t>
            </a:r>
          </a:p>
        </p:txBody>
      </p:sp>
    </p:spTree>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itle 1"/>
          <p:cNvSpPr txBox="1">
            <a:spLocks noGrp="1"/>
          </p:cNvSpPr>
          <p:nvPr>
            <p:ph type="title"/>
          </p:nvPr>
        </p:nvSpPr>
        <p:spPr>
          <a:prstGeom prst="rect">
            <a:avLst/>
          </a:prstGeom>
        </p:spPr>
        <p:txBody>
          <a:bodyPr>
            <a:normAutofit fontScale="90000"/>
          </a:bodyPr>
          <a:lstStyle/>
          <a:p>
            <a:r>
              <a:t>Comparison of Implementations</a:t>
            </a:r>
          </a:p>
        </p:txBody>
      </p:sp>
      <p:sp>
        <p:nvSpPr>
          <p:cNvPr id="154" name="FIGURE 17-8 The worst-case efficiencies of the operations on the ADT sorted list for two implementations"/>
          <p:cNvSpPr txBox="1">
            <a:spLocks noGrp="1"/>
          </p:cNvSpPr>
          <p:nvPr>
            <p:ph type="body" sz="quarter" idx="1"/>
          </p:nvPr>
        </p:nvSpPr>
        <p:spPr>
          <a:prstGeom prst="rect">
            <a:avLst/>
          </a:prstGeom>
        </p:spPr>
        <p:txBody>
          <a:bodyPr>
            <a:normAutofit fontScale="70000" lnSpcReduction="20000"/>
          </a:bodyPr>
          <a:lstStyle>
            <a:lvl1pPr defTabSz="448055">
              <a:defRPr sz="2156"/>
            </a:lvl1pPr>
          </a:lstStyle>
          <a:p>
            <a:r>
              <a:t>FIGURE 17-8 The worst-case efficiencies of the operations on the ADT sorted list for two implementations</a:t>
            </a:r>
          </a:p>
        </p:txBody>
      </p:sp>
      <p:graphicFrame>
        <p:nvGraphicFramePr>
          <p:cNvPr id="155" name="Table"/>
          <p:cNvGraphicFramePr/>
          <p:nvPr/>
        </p:nvGraphicFramePr>
        <p:xfrm>
          <a:off x="714186" y="1521141"/>
          <a:ext cx="7715626" cy="3821288"/>
        </p:xfrm>
        <a:graphic>
          <a:graphicData uri="http://schemas.openxmlformats.org/drawingml/2006/table">
            <a:tbl>
              <a:tblPr firstRow="1">
                <a:tableStyleId>{4C3C2611-4C71-4FC5-86AE-919BDF0F9419}</a:tableStyleId>
              </a:tblPr>
              <a:tblGrid>
                <a:gridCol w="4948069">
                  <a:extLst>
                    <a:ext uri="{9D8B030D-6E8A-4147-A177-3AD203B41FA5}">
                      <a16:colId xmlns:a16="http://schemas.microsoft.com/office/drawing/2014/main" val="20000"/>
                    </a:ext>
                  </a:extLst>
                </a:gridCol>
                <a:gridCol w="1547911">
                  <a:extLst>
                    <a:ext uri="{9D8B030D-6E8A-4147-A177-3AD203B41FA5}">
                      <a16:colId xmlns:a16="http://schemas.microsoft.com/office/drawing/2014/main" val="20001"/>
                    </a:ext>
                  </a:extLst>
                </a:gridCol>
                <a:gridCol w="1219646">
                  <a:extLst>
                    <a:ext uri="{9D8B030D-6E8A-4147-A177-3AD203B41FA5}">
                      <a16:colId xmlns:a16="http://schemas.microsoft.com/office/drawing/2014/main" val="20002"/>
                    </a:ext>
                  </a:extLst>
                </a:gridCol>
              </a:tblGrid>
              <a:tr h="254000">
                <a:tc>
                  <a:txBody>
                    <a:bodyPr/>
                    <a:lstStyle/>
                    <a:p>
                      <a:pPr algn="l">
                        <a:defRPr sz="1800" b="0">
                          <a:solidFill>
                            <a:srgbClr val="000000"/>
                          </a:solidFill>
                        </a:defRPr>
                      </a:pPr>
                      <a:r>
                        <a:rPr b="1">
                          <a:solidFill>
                            <a:srgbClr val="FFFFFF"/>
                          </a:solidFill>
                        </a:rPr>
                        <a:t>Operation</a:t>
                      </a:r>
                    </a:p>
                  </a:txBody>
                  <a:tcPr marL="0" marR="0" marT="0" marB="0" horzOverflow="overflow">
                    <a:lnB w="6350">
                      <a:solidFill>
                        <a:srgbClr val="2F2A2B"/>
                      </a:solidFill>
                      <a:miter lim="400000"/>
                    </a:lnB>
                  </a:tcPr>
                </a:tc>
                <a:tc>
                  <a:txBody>
                    <a:bodyPr/>
                    <a:lstStyle/>
                    <a:p>
                      <a:pPr algn="l">
                        <a:defRPr sz="1800" b="0">
                          <a:solidFill>
                            <a:srgbClr val="000000"/>
                          </a:solidFill>
                        </a:defRPr>
                      </a:pPr>
                      <a:r>
                        <a:rPr b="1">
                          <a:solidFill>
                            <a:srgbClr val="FFFFFF"/>
                          </a:solidFill>
                        </a:rPr>
                        <a:t>Array</a:t>
                      </a:r>
                    </a:p>
                  </a:txBody>
                  <a:tcPr marL="0" marR="0" marT="0" marB="0" horzOverflow="overflow">
                    <a:lnB w="6350">
                      <a:solidFill>
                        <a:srgbClr val="2F2A2B"/>
                      </a:solidFill>
                      <a:miter lim="400000"/>
                    </a:lnB>
                  </a:tcPr>
                </a:tc>
                <a:tc>
                  <a:txBody>
                    <a:bodyPr/>
                    <a:lstStyle/>
                    <a:p>
                      <a:pPr algn="l">
                        <a:defRPr sz="1800" b="0">
                          <a:solidFill>
                            <a:srgbClr val="000000"/>
                          </a:solidFill>
                        </a:defRPr>
                      </a:pPr>
                      <a:r>
                        <a:rPr b="1">
                          <a:solidFill>
                            <a:srgbClr val="FFFFFF"/>
                          </a:solidFill>
                        </a:rPr>
                        <a:t>Linked</a:t>
                      </a:r>
                    </a:p>
                  </a:txBody>
                  <a:tcPr marL="0" marR="0" marT="0" marB="0" horzOverflow="overflow">
                    <a:lnB w="6350">
                      <a:solidFill>
                        <a:srgbClr val="2F2A2B"/>
                      </a:solidFill>
                      <a:miter lim="400000"/>
                    </a:lnB>
                  </a:tcPr>
                </a:tc>
                <a:extLst>
                  <a:ext uri="{0D108BD9-81ED-4DB2-BD59-A6C34878D82A}">
                    <a16:rowId xmlns:a16="http://schemas.microsoft.com/office/drawing/2014/main" val="10000"/>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add(newEntry)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1"/>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remove(anEntry)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2"/>
                  </a:ext>
                </a:extLst>
              </a:tr>
              <a:tr h="443371">
                <a:tc>
                  <a:txBody>
                    <a:bodyPr/>
                    <a:lstStyle/>
                    <a:p>
                      <a:pPr marL="50800" marR="274320" indent="-634" algn="l" defTabSz="457200">
                        <a:spcBef>
                          <a:spcPts val="200"/>
                        </a:spcBef>
                        <a:defRPr sz="1800"/>
                      </a:pPr>
                      <a:r>
                        <a:rPr b="1">
                          <a:latin typeface="Courier New"/>
                          <a:ea typeface="Courier New"/>
                          <a:cs typeface="Courier New"/>
                          <a:sym typeface="Courier New"/>
                        </a:rPr>
                        <a:t>getPosition(anEntry)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3"/>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getEntry(givenPosition)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4"/>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contains(anEntry)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5"/>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remove(givenPosition)</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6"/>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display()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l">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7"/>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clear(), getLength(), isEmpty()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l"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8"/>
                  </a:ext>
                </a:extLst>
              </a:tr>
            </a:tbl>
          </a:graphicData>
        </a:graphic>
      </p:graphicFrame>
    </p:spTree>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itle 1"/>
          <p:cNvSpPr txBox="1">
            <a:spLocks noGrp="1"/>
          </p:cNvSpPr>
          <p:nvPr>
            <p:ph type="title"/>
          </p:nvPr>
        </p:nvSpPr>
        <p:spPr>
          <a:prstGeom prst="rect">
            <a:avLst/>
          </a:prstGeom>
        </p:spPr>
        <p:txBody>
          <a:bodyPr>
            <a:normAutofit fontScale="90000"/>
          </a:bodyPr>
          <a:lstStyle/>
          <a:p>
            <a:r>
              <a:t>Comparison of Implementations</a:t>
            </a:r>
          </a:p>
        </p:txBody>
      </p:sp>
      <p:sp>
        <p:nvSpPr>
          <p:cNvPr id="158" name="FIGURE 17-9 The worst-case efficiencies of the ADT sorted list operations when implemented using an instance of the ADT list"/>
          <p:cNvSpPr txBox="1">
            <a:spLocks noGrp="1"/>
          </p:cNvSpPr>
          <p:nvPr>
            <p:ph type="body" sz="quarter" idx="1"/>
          </p:nvPr>
        </p:nvSpPr>
        <p:spPr>
          <a:prstGeom prst="rect">
            <a:avLst/>
          </a:prstGeom>
        </p:spPr>
        <p:txBody>
          <a:bodyPr>
            <a:normAutofit fontScale="70000" lnSpcReduction="20000"/>
          </a:bodyPr>
          <a:lstStyle>
            <a:lvl1pPr defTabSz="448055">
              <a:defRPr sz="2156"/>
            </a:lvl1pPr>
          </a:lstStyle>
          <a:p>
            <a:r>
              <a:t>FIGURE 17-9 The worst-case efficiencies of the ADT sorted list operations when implemented using an instance of the ADT list</a:t>
            </a:r>
          </a:p>
        </p:txBody>
      </p:sp>
      <p:graphicFrame>
        <p:nvGraphicFramePr>
          <p:cNvPr id="159" name="Table"/>
          <p:cNvGraphicFramePr/>
          <p:nvPr/>
        </p:nvGraphicFramePr>
        <p:xfrm>
          <a:off x="457200" y="1298149"/>
          <a:ext cx="8240840" cy="3821288"/>
        </p:xfrm>
        <a:graphic>
          <a:graphicData uri="http://schemas.openxmlformats.org/drawingml/2006/table">
            <a:tbl>
              <a:tblPr firstRow="1">
                <a:tableStyleId>{4C3C2611-4C71-4FC5-86AE-919BDF0F9419}</a:tableStyleId>
              </a:tblPr>
              <a:tblGrid>
                <a:gridCol w="4458176">
                  <a:extLst>
                    <a:ext uri="{9D8B030D-6E8A-4147-A177-3AD203B41FA5}">
                      <a16:colId xmlns:a16="http://schemas.microsoft.com/office/drawing/2014/main" val="20000"/>
                    </a:ext>
                  </a:extLst>
                </a:gridCol>
                <a:gridCol w="863848">
                  <a:extLst>
                    <a:ext uri="{9D8B030D-6E8A-4147-A177-3AD203B41FA5}">
                      <a16:colId xmlns:a16="http://schemas.microsoft.com/office/drawing/2014/main" val="20001"/>
                    </a:ext>
                  </a:extLst>
                </a:gridCol>
                <a:gridCol w="972939">
                  <a:extLst>
                    <a:ext uri="{9D8B030D-6E8A-4147-A177-3AD203B41FA5}">
                      <a16:colId xmlns:a16="http://schemas.microsoft.com/office/drawing/2014/main" val="20002"/>
                    </a:ext>
                  </a:extLst>
                </a:gridCol>
                <a:gridCol w="1212403">
                  <a:extLst>
                    <a:ext uri="{9D8B030D-6E8A-4147-A177-3AD203B41FA5}">
                      <a16:colId xmlns:a16="http://schemas.microsoft.com/office/drawing/2014/main" val="20003"/>
                    </a:ext>
                  </a:extLst>
                </a:gridCol>
                <a:gridCol w="733474">
                  <a:extLst>
                    <a:ext uri="{9D8B030D-6E8A-4147-A177-3AD203B41FA5}">
                      <a16:colId xmlns:a16="http://schemas.microsoft.com/office/drawing/2014/main" val="20004"/>
                    </a:ext>
                  </a:extLst>
                </a:gridCol>
              </a:tblGrid>
              <a:tr h="254000">
                <a:tc>
                  <a:txBody>
                    <a:bodyPr/>
                    <a:lstStyle/>
                    <a:p>
                      <a:pPr algn="l">
                        <a:defRPr sz="1800" b="0">
                          <a:solidFill>
                            <a:srgbClr val="000000"/>
                          </a:solidFill>
                        </a:defRPr>
                      </a:pPr>
                      <a:r>
                        <a:rPr b="1">
                          <a:solidFill>
                            <a:srgbClr val="FFFFFF"/>
                          </a:solidFill>
                        </a:rPr>
                        <a:t>Operation</a:t>
                      </a:r>
                    </a:p>
                  </a:txBody>
                  <a:tcPr marL="0" marR="0" marT="0" marB="0" horzOverflow="overflow">
                    <a:lnB w="6350">
                      <a:solidFill>
                        <a:srgbClr val="2F2A2B"/>
                      </a:solidFill>
                      <a:miter lim="400000"/>
                    </a:lnB>
                  </a:tcPr>
                </a:tc>
                <a:tc>
                  <a:txBody>
                    <a:bodyPr/>
                    <a:lstStyle/>
                    <a:p>
                      <a:pPr algn="ctr">
                        <a:defRPr sz="1800" b="0">
                          <a:solidFill>
                            <a:srgbClr val="000000"/>
                          </a:solidFill>
                        </a:defRPr>
                      </a:pPr>
                      <a:r>
                        <a:rPr b="1">
                          <a:solidFill>
                            <a:srgbClr val="FFFFFF"/>
                          </a:solidFill>
                        </a:rPr>
                        <a:t>Array</a:t>
                      </a:r>
                    </a:p>
                  </a:txBody>
                  <a:tcPr marL="0" marR="0" marT="0" marB="0" anchor="ctr" horzOverflow="overflow">
                    <a:lnB w="6350">
                      <a:solidFill>
                        <a:srgbClr val="2F2A2B"/>
                      </a:solidFill>
                      <a:miter lim="400000"/>
                    </a:lnB>
                  </a:tcPr>
                </a:tc>
                <a:tc>
                  <a:txBody>
                    <a:bodyPr/>
                    <a:lstStyle/>
                    <a:p>
                      <a:pPr algn="ctr">
                        <a:defRPr sz="1800" b="0">
                          <a:solidFill>
                            <a:srgbClr val="000000"/>
                          </a:solidFill>
                        </a:defRPr>
                      </a:pPr>
                      <a:r>
                        <a:rPr b="1">
                          <a:solidFill>
                            <a:srgbClr val="FFFFFF"/>
                          </a:solidFill>
                        </a:rPr>
                        <a:t>Linked</a:t>
                      </a:r>
                    </a:p>
                  </a:txBody>
                  <a:tcPr marL="0" marR="0" marT="0" marB="0" anchor="ctr" horzOverflow="overflow">
                    <a:lnB w="6350">
                      <a:solidFill>
                        <a:srgbClr val="2F2A2B"/>
                      </a:solidFill>
                      <a:miter lim="400000"/>
                    </a:lnB>
                  </a:tcPr>
                </a:tc>
                <a:tc>
                  <a:txBody>
                    <a:bodyPr/>
                    <a:lstStyle/>
                    <a:p>
                      <a:pPr algn="ctr">
                        <a:defRPr sz="1800" b="0">
                          <a:solidFill>
                            <a:srgbClr val="000000"/>
                          </a:solidFill>
                        </a:defRPr>
                      </a:pPr>
                      <a:r>
                        <a:rPr b="1">
                          <a:solidFill>
                            <a:srgbClr val="FFFFFF"/>
                          </a:solidFill>
                        </a:rPr>
                        <a:t>ArraryList</a:t>
                      </a:r>
                    </a:p>
                  </a:txBody>
                  <a:tcPr marL="0" marR="0" marT="0" marB="0" anchor="ctr" horzOverflow="overflow">
                    <a:lnB w="6350">
                      <a:solidFill>
                        <a:srgbClr val="2F2A2B"/>
                      </a:solidFill>
                      <a:miter lim="400000"/>
                    </a:lnB>
                  </a:tcPr>
                </a:tc>
                <a:tc>
                  <a:txBody>
                    <a:bodyPr/>
                    <a:lstStyle/>
                    <a:p>
                      <a:pPr algn="ctr">
                        <a:defRPr sz="1800" b="0">
                          <a:solidFill>
                            <a:srgbClr val="000000"/>
                          </a:solidFill>
                        </a:defRPr>
                      </a:pPr>
                      <a:r>
                        <a:rPr b="1">
                          <a:solidFill>
                            <a:srgbClr val="FFFFFF"/>
                          </a:solidFill>
                        </a:rPr>
                        <a:t>LList</a:t>
                      </a:r>
                    </a:p>
                  </a:txBody>
                  <a:tcPr marL="0" marR="0" marT="0" marB="0" anchor="ctr" horzOverflow="overflow">
                    <a:lnB w="6350">
                      <a:solidFill>
                        <a:srgbClr val="2F2A2B"/>
                      </a:solidFill>
                      <a:miter lim="400000"/>
                    </a:lnB>
                  </a:tcPr>
                </a:tc>
                <a:extLst>
                  <a:ext uri="{0D108BD9-81ED-4DB2-BD59-A6C34878D82A}">
                    <a16:rowId xmlns:a16="http://schemas.microsoft.com/office/drawing/2014/main" val="10000"/>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add(newEntry)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rPr i="1" baseline="31999"/>
                        <a:t>2</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1"/>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remove(anEntry)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rPr i="1" baseline="31999"/>
                        <a:t>2</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2"/>
                  </a:ext>
                </a:extLst>
              </a:tr>
              <a:tr h="443371">
                <a:tc>
                  <a:txBody>
                    <a:bodyPr/>
                    <a:lstStyle/>
                    <a:p>
                      <a:pPr marL="50800" marR="274320" indent="-634" algn="l" defTabSz="457200">
                        <a:spcBef>
                          <a:spcPts val="200"/>
                        </a:spcBef>
                        <a:defRPr sz="1800"/>
                      </a:pPr>
                      <a:r>
                        <a:rPr b="1">
                          <a:latin typeface="Courier New"/>
                          <a:ea typeface="Courier New"/>
                          <a:cs typeface="Courier New"/>
                          <a:sym typeface="Courier New"/>
                        </a:rPr>
                        <a:t>getPosition(anEntry)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rPr i="1" baseline="31999"/>
                        <a:t>2</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3"/>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getEntry(givenPosition) </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ctr"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ctr"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4"/>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contains(anEntry)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5"/>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remove(givenPosition)</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6"/>
                  </a:ext>
                </a:extLst>
              </a:tr>
              <a:tr h="443371">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display()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7"/>
                  </a:ext>
                </a:extLst>
              </a:tr>
              <a:tr h="443371">
                <a:tc>
                  <a:txBody>
                    <a:bodyPr/>
                    <a:lstStyle/>
                    <a:p>
                      <a:pPr marL="50800" algn="l" defTabSz="457200">
                        <a:lnSpc>
                          <a:spcPct val="130000"/>
                        </a:lnSpc>
                        <a:spcBef>
                          <a:spcPts val="200"/>
                        </a:spcBef>
                        <a:defRPr sz="1800"/>
                      </a:pPr>
                      <a:r>
                        <a:rPr b="1">
                          <a:latin typeface="Courier New"/>
                          <a:ea typeface="Courier New"/>
                          <a:cs typeface="Courier New"/>
                          <a:sym typeface="Courier New"/>
                        </a:rPr>
                        <a:t>clear(), getLength(), isEmpty()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ctr"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ctr"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ctr"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marL="50800" algn="ctr" defTabSz="457200">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8"/>
                  </a:ext>
                </a:extLst>
              </a:tr>
            </a:tbl>
          </a:graphicData>
        </a:graphic>
      </p:graphicFrame>
    </p:spTree>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1"/>
          <p:cNvSpPr txBox="1">
            <a:spLocks noGrp="1"/>
          </p:cNvSpPr>
          <p:nvPr>
            <p:ph type="title"/>
          </p:nvPr>
        </p:nvSpPr>
        <p:spPr>
          <a:prstGeom prst="rect">
            <a:avLst/>
          </a:prstGeom>
        </p:spPr>
        <p:txBody>
          <a:bodyPr/>
          <a:lstStyle>
            <a:lvl1pPr defTabSz="813816">
              <a:defRPr sz="3916"/>
            </a:lvl1pPr>
          </a:lstStyle>
          <a:p>
            <a:r>
              <a:t>Inheritance to Implement a Sorted List</a:t>
            </a:r>
          </a:p>
        </p:txBody>
      </p:sp>
      <p:sp>
        <p:nvSpPr>
          <p:cNvPr id="50" name="Content Placeholder 2"/>
          <p:cNvSpPr txBox="1">
            <a:spLocks noGrp="1"/>
          </p:cNvSpPr>
          <p:nvPr>
            <p:ph type="body" sz="quarter" idx="1"/>
          </p:nvPr>
        </p:nvSpPr>
        <p:spPr>
          <a:xfrm>
            <a:off x="457200" y="5500865"/>
            <a:ext cx="8229600" cy="911151"/>
          </a:xfrm>
          <a:prstGeom prst="rect">
            <a:avLst/>
          </a:prstGeom>
        </p:spPr>
        <p:txBody>
          <a:bodyPr>
            <a:normAutofit lnSpcReduction="10000"/>
          </a:bodyPr>
          <a:lstStyle/>
          <a:p>
            <a:pPr defTabSz="640079">
              <a:defRPr sz="2520"/>
            </a:pPr>
            <a:r>
              <a:t>If </a:t>
            </a:r>
            <a:r>
              <a:rPr>
                <a:latin typeface="Courier New"/>
                <a:ea typeface="Courier New"/>
                <a:cs typeface="Courier New"/>
                <a:sym typeface="Courier New"/>
              </a:rPr>
              <a:t>SortedList</a:t>
            </a:r>
            <a:r>
              <a:t> inherited methods from </a:t>
            </a:r>
            <a:r>
              <a:rPr>
                <a:latin typeface="Courier New"/>
                <a:ea typeface="Courier New"/>
                <a:cs typeface="Courier New"/>
                <a:sym typeface="Courier New"/>
              </a:rPr>
              <a:t>LList</a:t>
            </a:r>
            <a:r>
              <a:t>, we would not have to implement them again.</a:t>
            </a:r>
          </a:p>
        </p:txBody>
      </p:sp>
      <p:sp>
        <p:nvSpPr>
          <p:cNvPr id="51" name="/**  A class that implements the ADT sorted list by extending LList.…"/>
          <p:cNvSpPr txBox="1"/>
          <p:nvPr/>
        </p:nvSpPr>
        <p:spPr>
          <a:xfrm>
            <a:off x="249435" y="1268730"/>
            <a:ext cx="8758868" cy="352267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 A class that implements the ADT sorted list by extending LList.</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Duplicate entries are allowed.</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class</a:t>
            </a:r>
            <a:r>
              <a:t> SortedList&lt;T </a:t>
            </a:r>
            <a:r>
              <a:rPr>
                <a:solidFill>
                  <a:srgbClr val="BA2DA2"/>
                </a:solidFill>
              </a:rPr>
              <a:t>extends</a:t>
            </a:r>
            <a:r>
              <a:t> Comparable&lt;? </a:t>
            </a:r>
            <a:r>
              <a:rPr>
                <a:solidFill>
                  <a:srgbClr val="BA2DA2"/>
                </a:solidFill>
              </a:rPr>
              <a:t>super</a:t>
            </a:r>
            <a:r>
              <a:t> T&gt;&gt;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extends</a:t>
            </a:r>
            <a:r>
              <a:t> LList&lt;T&gt; </a:t>
            </a:r>
            <a:r>
              <a:rPr>
                <a:solidFill>
                  <a:srgbClr val="BA2DA2"/>
                </a:solidFill>
              </a:rPr>
              <a:t>implements</a:t>
            </a:r>
            <a:r>
              <a:t> SortedListInterface&lt;T&gt;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void</a:t>
            </a:r>
            <a:r>
              <a:t> add(T newEntry)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int</a:t>
            </a:r>
            <a:r>
              <a:t> newPosition = Math.abs(getPosition(newEntry));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super</a:t>
            </a:r>
            <a:r>
              <a:t>.add(newPosition, newEntry);</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add</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&lt; Implementations of remove(anEntry) and getPosition(anEntry) go here. &gt;</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 . . */</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SortedList</a:t>
            </a:r>
            <a:endParaRPr>
              <a:solidFill>
                <a:srgbClr val="000000"/>
              </a:solidFill>
              <a:latin typeface="+mj-lt"/>
              <a:ea typeface="+mj-ea"/>
              <a:cs typeface="+mj-cs"/>
              <a:sym typeface="Helvetica"/>
            </a:endParaRPr>
          </a:p>
        </p:txBody>
      </p:sp>
    </p:spTree>
  </p:cSld>
  <p:clrMapOvr>
    <a:masterClrMapping/>
  </p:clrMapOvr>
  <p:transition spd="med"/>
</p:sld>
</file>

<file path=ppt/theme/theme1.xml><?xml version="1.0" encoding="utf-8"?>
<a:theme xmlns:a="http://schemas.openxmlformats.org/drawingml/2006/main" name="508 Lecture">
  <a:themeElements>
    <a:clrScheme name="508 Lecture">
      <a:dk1>
        <a:srgbClr val="000000"/>
      </a:dk1>
      <a:lt1>
        <a:srgbClr val="FFFFFF"/>
      </a:lt1>
      <a:dk2>
        <a:srgbClr val="A7A7A7"/>
      </a:dk2>
      <a:lt2>
        <a:srgbClr val="535353"/>
      </a:lt2>
      <a:accent1>
        <a:srgbClr val="3C1581"/>
      </a:accent1>
      <a:accent2>
        <a:srgbClr val="1A6C7C"/>
      </a:accent2>
      <a:accent3>
        <a:srgbClr val="CC730D"/>
      </a:accent3>
      <a:accent4>
        <a:srgbClr val="B2AA00"/>
      </a:accent4>
      <a:accent5>
        <a:srgbClr val="1B9332"/>
      </a:accent5>
      <a:accent6>
        <a:srgbClr val="7F7F7F"/>
      </a:accent6>
      <a:hlink>
        <a:srgbClr val="0000FF"/>
      </a:hlink>
      <a:folHlink>
        <a:srgbClr val="FF00FF"/>
      </a:folHlink>
    </a:clrScheme>
    <a:fontScheme name="508 Lecture">
      <a:majorFont>
        <a:latin typeface="Arial"/>
        <a:ea typeface="Arial"/>
        <a:cs typeface="Arial"/>
      </a:majorFont>
      <a:minorFont>
        <a:latin typeface="Helvetica"/>
        <a:ea typeface="Helvetica"/>
        <a:cs typeface="Helvetica"/>
      </a:minorFont>
    </a:fontScheme>
    <a:fmtScheme name="508 Lectur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508 Lecture">
  <a:themeElements>
    <a:clrScheme name="508 Lecture">
      <a:dk1>
        <a:srgbClr val="000000"/>
      </a:dk1>
      <a:lt1>
        <a:srgbClr val="FFFFFF"/>
      </a:lt1>
      <a:dk2>
        <a:srgbClr val="A7A7A7"/>
      </a:dk2>
      <a:lt2>
        <a:srgbClr val="535353"/>
      </a:lt2>
      <a:accent1>
        <a:srgbClr val="3C1581"/>
      </a:accent1>
      <a:accent2>
        <a:srgbClr val="1A6C7C"/>
      </a:accent2>
      <a:accent3>
        <a:srgbClr val="CC730D"/>
      </a:accent3>
      <a:accent4>
        <a:srgbClr val="B2AA00"/>
      </a:accent4>
      <a:accent5>
        <a:srgbClr val="1B9332"/>
      </a:accent5>
      <a:accent6>
        <a:srgbClr val="7F7F7F"/>
      </a:accent6>
      <a:hlink>
        <a:srgbClr val="0000FF"/>
      </a:hlink>
      <a:folHlink>
        <a:srgbClr val="FF00FF"/>
      </a:folHlink>
    </a:clrScheme>
    <a:fontScheme name="508 Lecture">
      <a:majorFont>
        <a:latin typeface="Arial"/>
        <a:ea typeface="Arial"/>
        <a:cs typeface="Arial"/>
      </a:majorFont>
      <a:minorFont>
        <a:latin typeface="Helvetica"/>
        <a:ea typeface="Helvetica"/>
        <a:cs typeface="Helvetica"/>
      </a:minorFont>
    </a:fontScheme>
    <a:fmtScheme name="508 Lectur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150</TotalTime>
  <Words>8415</Words>
  <Application>Microsoft Office PowerPoint</Application>
  <PresentationFormat>On-screen Show (4:3)</PresentationFormat>
  <Paragraphs>1557</Paragraphs>
  <Slides>115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115</vt:i4>
      </vt:variant>
    </vt:vector>
  </HeadingPairs>
  <TitlesOfParts>
    <vt:vector size="123" baseType="lpstr">
      <vt:lpstr>Arial</vt:lpstr>
      <vt:lpstr>Courier New</vt:lpstr>
      <vt:lpstr>Helvetica</vt:lpstr>
      <vt:lpstr>Menlo</vt:lpstr>
      <vt:lpstr>Times</vt:lpstr>
      <vt:lpstr>Times New Roman</vt:lpstr>
      <vt:lpstr>Verdana</vt:lpstr>
      <vt:lpstr>508 Lecture</vt:lpstr>
      <vt:lpstr>Data Structures and Abstractions with Java™</vt:lpstr>
      <vt:lpstr>Lists</vt:lpstr>
      <vt:lpstr>Specifications for the ADT List</vt:lpstr>
      <vt:lpstr>Specifications for the ADT List</vt:lpstr>
      <vt:lpstr>Specifications for the ADT List</vt:lpstr>
      <vt:lpstr>Specifications for the ADT List</vt:lpstr>
      <vt:lpstr>LISTING 10-1 The interface ListInterface (Part 1)</vt:lpstr>
      <vt:lpstr>LISTING 10-1 The interface ListInterface (Part 2)</vt:lpstr>
      <vt:lpstr>LISTING 10-1 The interface ListInterface (Part 3)</vt:lpstr>
      <vt:lpstr>Using the ADT List</vt:lpstr>
      <vt:lpstr>Using the ADT List</vt:lpstr>
      <vt:lpstr>Using the ADT List</vt:lpstr>
      <vt:lpstr>Using the ADT List</vt:lpstr>
      <vt:lpstr>Java Class Library: The Interface List</vt:lpstr>
      <vt:lpstr>Java Class Library: The Interface List</vt:lpstr>
      <vt:lpstr>Java Class Library: The Class ArrayList</vt:lpstr>
      <vt:lpstr>Java Class Library: The Class ArrayList</vt:lpstr>
      <vt:lpstr>Mutable Objects</vt:lpstr>
      <vt:lpstr>Mutable Objects</vt:lpstr>
      <vt:lpstr>Mutable Objects</vt:lpstr>
      <vt:lpstr>FIGURE J6-3 The classes Name and ImmutableName</vt:lpstr>
      <vt:lpstr>Using an Array to Implement the ADT List</vt:lpstr>
      <vt:lpstr>Using an Array to Implement the ADT List</vt:lpstr>
      <vt:lpstr>Using an Array to Implement the ADT List</vt:lpstr>
      <vt:lpstr>An Array List Implementation (Part 1)</vt:lpstr>
      <vt:lpstr>An Array List Implementation (Part 2)</vt:lpstr>
      <vt:lpstr>An Array List Implementation (Part 3)</vt:lpstr>
      <vt:lpstr>An Array List Implementation (Part 4)</vt:lpstr>
      <vt:lpstr>An Array List Implementation (Part 5)</vt:lpstr>
      <vt:lpstr>Using an Array to Implement the ADT List</vt:lpstr>
      <vt:lpstr>Using an Array to Implement the ADT List</vt:lpstr>
      <vt:lpstr>Using an Array to Implement the ADT List</vt:lpstr>
      <vt:lpstr>Using an Array to Implement the ADT List</vt:lpstr>
      <vt:lpstr>Using an Array to Implement the ADT List</vt:lpstr>
      <vt:lpstr>Using an Array to Implement the ADT List</vt:lpstr>
      <vt:lpstr>Using an Array to Implement the ADT List</vt:lpstr>
      <vt:lpstr>Using an Array to Implement the ADT List</vt:lpstr>
      <vt:lpstr>Using an Array to Implement the ADT List</vt:lpstr>
      <vt:lpstr>Advantages of Linked Implementation</vt:lpstr>
      <vt:lpstr>Adding a Node at Various Positions</vt:lpstr>
      <vt:lpstr>Adding a Node</vt:lpstr>
      <vt:lpstr>Adding a Node</vt:lpstr>
      <vt:lpstr>Adding a Node</vt:lpstr>
      <vt:lpstr>Adding a Node</vt:lpstr>
      <vt:lpstr>Adding a Node</vt:lpstr>
      <vt:lpstr>Adding a Node</vt:lpstr>
      <vt:lpstr>Removing a Node</vt:lpstr>
      <vt:lpstr>Removing a Node</vt:lpstr>
      <vt:lpstr>Removing a Node</vt:lpstr>
      <vt:lpstr>Removing a Node</vt:lpstr>
      <vt:lpstr>Removing a Node</vt:lpstr>
      <vt:lpstr>Using a Tail Reference</vt:lpstr>
      <vt:lpstr>Data Fields and Constructor (Part 1)</vt:lpstr>
      <vt:lpstr>Data Fields and Constructor (Part 2)</vt:lpstr>
      <vt:lpstr>Adding to the End of the List</vt:lpstr>
      <vt:lpstr>Adding at a Given Position</vt:lpstr>
      <vt:lpstr>Method isEmpty</vt:lpstr>
      <vt:lpstr>Method toArray</vt:lpstr>
      <vt:lpstr>Testing Core Methods</vt:lpstr>
      <vt:lpstr>Testing Core Methods</vt:lpstr>
      <vt:lpstr>remove method returns entry it deletes from list</vt:lpstr>
      <vt:lpstr>Continuing the Implementation</vt:lpstr>
      <vt:lpstr>Continuing the Implementation</vt:lpstr>
      <vt:lpstr>Continuing the Implementation</vt:lpstr>
      <vt:lpstr>A Refined Linked Implementation</vt:lpstr>
      <vt:lpstr>A Refined Linked Implementation</vt:lpstr>
      <vt:lpstr>A Refined Linked Implementation</vt:lpstr>
      <vt:lpstr>A Refined Linked Implementation - refined add by position</vt:lpstr>
      <vt:lpstr>A Refined Linked Implementation</vt:lpstr>
      <vt:lpstr>A Refined Linked Implementation — refined remove</vt:lpstr>
      <vt:lpstr>Efficiency of Using a Chain</vt:lpstr>
      <vt:lpstr>Java Class Library: The Class LinkedList</vt:lpstr>
      <vt:lpstr>Java Class Library: The Class LinkedList</vt:lpstr>
      <vt:lpstr>Specifications for ADT Sorted List</vt:lpstr>
      <vt:lpstr>Specifications for ADT Sorted List</vt:lpstr>
      <vt:lpstr>Specifications for ADT Sorted List (Part 1)</vt:lpstr>
      <vt:lpstr>Specifications for ADT Sorted List (Part 2)</vt:lpstr>
      <vt:lpstr>Linked Sorted List Implementation</vt:lpstr>
      <vt:lpstr>Linked Sorted List Implementation</vt:lpstr>
      <vt:lpstr>Linked Sorted List Implementation</vt:lpstr>
      <vt:lpstr>Linked Sorted List Implementation</vt:lpstr>
      <vt:lpstr>Linked Sorted List Implementation</vt:lpstr>
      <vt:lpstr>Recursive Add to Sorted List</vt:lpstr>
      <vt:lpstr>Recursive Add to Sorted List (Part 1)</vt:lpstr>
      <vt:lpstr>Recursive Add to Sorted List (Part 2)</vt:lpstr>
      <vt:lpstr>Linked Sorted List Implementation</vt:lpstr>
      <vt:lpstr>Recursive Add to Sorted List (Part 1)</vt:lpstr>
      <vt:lpstr>Recursive Add to Sorted List (Part 2)</vt:lpstr>
      <vt:lpstr>Recursive Add to Sorted List (Part 2)</vt:lpstr>
      <vt:lpstr>Comparison of Implementations</vt:lpstr>
      <vt:lpstr>Implementation that uses ADT List</vt:lpstr>
      <vt:lpstr>Implementation That Uses the ADT List</vt:lpstr>
      <vt:lpstr>Implementation That Uses the ADT List</vt:lpstr>
      <vt:lpstr>Implementation That Uses the ADT List</vt:lpstr>
      <vt:lpstr>Implementation That Uses the ADT List</vt:lpstr>
      <vt:lpstr>Implementation That Uses the ADT List</vt:lpstr>
      <vt:lpstr>Comparison of Implementations</vt:lpstr>
      <vt:lpstr>Comparison of Implementations</vt:lpstr>
      <vt:lpstr>Inheritance to Implement a Sorted List</vt:lpstr>
      <vt:lpstr>Inheritance to Implement  a Sorted List</vt:lpstr>
      <vt:lpstr>Inheritance to Implement a Sorted List</vt:lpstr>
      <vt:lpstr>Designing a Base Class (Part 1)</vt:lpstr>
      <vt:lpstr>Designing a Base Class (Part 2)</vt:lpstr>
      <vt:lpstr>Designing a Base Class</vt:lpstr>
      <vt:lpstr>Designing a Base Class</vt:lpstr>
      <vt:lpstr>Designing a Base Class</vt:lpstr>
      <vt:lpstr>Designing a Base Class</vt:lpstr>
      <vt:lpstr>Designing a Base Class</vt:lpstr>
      <vt:lpstr>Designing a Base Class</vt:lpstr>
      <vt:lpstr>Designing a Base Class</vt:lpstr>
      <vt:lpstr>Designing a Base Class</vt:lpstr>
      <vt:lpstr>Creating an Abstract Base Class</vt:lpstr>
      <vt:lpstr>Efficient Implementation of a Sorted List</vt:lpstr>
      <vt:lpstr>Efficient Implementation of a Sorted List</vt:lpstr>
      <vt:lpstr>Efficient Implementation of a Sorted List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 and Abstractions with Java™</dc:title>
  <cp:lastModifiedBy>Jeannette Kartchner</cp:lastModifiedBy>
  <cp:revision>9</cp:revision>
  <dcterms:modified xsi:type="dcterms:W3CDTF">2018-08-02T20:07:27Z</dcterms:modified>
</cp:coreProperties>
</file>